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Lst>
  <p:sldSz cy="5143500" cx="9144000"/>
  <p:notesSz cx="6858000" cy="9144000"/>
  <p:embeddedFontLst>
    <p:embeddedFont>
      <p:font typeface="Raleway"/>
      <p:regular r:id="rId125"/>
      <p:bold r:id="rId126"/>
      <p:italic r:id="rId127"/>
      <p:boldItalic r:id="rId128"/>
    </p:embeddedFont>
    <p:embeddedFont>
      <p:font typeface="Roboto"/>
      <p:regular r:id="rId129"/>
      <p:bold r:id="rId130"/>
      <p:italic r:id="rId131"/>
      <p:boldItalic r:id="rId132"/>
    </p:embeddedFont>
    <p:embeddedFont>
      <p:font typeface="Lato"/>
      <p:regular r:id="rId133"/>
      <p:bold r:id="rId134"/>
      <p:italic r:id="rId135"/>
      <p:boldItalic r:id="rId136"/>
    </p:embeddedFont>
    <p:embeddedFont>
      <p:font typeface="Merriweather"/>
      <p:regular r:id="rId137"/>
      <p:bold r:id="rId138"/>
      <p:italic r:id="rId139"/>
      <p:boldItalic r:id="rId1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font" Target="fonts/Roboto-regular.fntdata"/><Relationship Id="rId128" Type="http://schemas.openxmlformats.org/officeDocument/2006/relationships/font" Target="fonts/Raleway-boldItalic.fntdata"/><Relationship Id="rId127" Type="http://schemas.openxmlformats.org/officeDocument/2006/relationships/font" Target="fonts/Raleway-italic.fntdata"/><Relationship Id="rId126" Type="http://schemas.openxmlformats.org/officeDocument/2006/relationships/font" Target="fonts/Raleway-bold.fntdata"/><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Raleway-regular.fntdata"/><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0" Type="http://schemas.openxmlformats.org/officeDocument/2006/relationships/font" Target="fonts/Merriweather-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font" Target="fonts/Merriweather-italic.fntdata"/><Relationship Id="rId138" Type="http://schemas.openxmlformats.org/officeDocument/2006/relationships/font" Target="fonts/Merriweather-bold.fntdata"/><Relationship Id="rId137" Type="http://schemas.openxmlformats.org/officeDocument/2006/relationships/font" Target="fonts/Merriweather-regular.fntdata"/><Relationship Id="rId132" Type="http://schemas.openxmlformats.org/officeDocument/2006/relationships/font" Target="fonts/Roboto-boldItalic.fntdata"/><Relationship Id="rId131" Type="http://schemas.openxmlformats.org/officeDocument/2006/relationships/font" Target="fonts/Roboto-italic.fntdata"/><Relationship Id="rId130" Type="http://schemas.openxmlformats.org/officeDocument/2006/relationships/font" Target="fonts/Roboto-bold.fntdata"/><Relationship Id="rId136" Type="http://schemas.openxmlformats.org/officeDocument/2006/relationships/font" Target="fonts/Lato-boldItalic.fntdata"/><Relationship Id="rId135" Type="http://schemas.openxmlformats.org/officeDocument/2006/relationships/font" Target="fonts/Lato-italic.fntdata"/><Relationship Id="rId134" Type="http://schemas.openxmlformats.org/officeDocument/2006/relationships/font" Target="fonts/Lato-bold.fntdata"/><Relationship Id="rId133" Type="http://schemas.openxmlformats.org/officeDocument/2006/relationships/font" Target="fonts/Lato-regular.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2526334a4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2526334a4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3613bcb78c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3613bcb78c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g3613bcb78c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3" name="Google Shape;2443;g3613bcb78c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3613bcb78c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3613bcb78c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g3613bcb78c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3" name="Google Shape;2453;g3613bcb78c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254f9ff81b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254f9ff81b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245c5872f4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245c5872f4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245c5872f4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245c5872f4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254f9ff81b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254f9ff81b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79612df6009ef87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79612df6009ef87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249b7d7ffd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249b7d7ff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526334a4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526334a4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7e02b73431c709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7e02b73431c709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7e02b73431c7094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7e02b73431c7094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249b7d7ffd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249b7d7ffd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g249b7d7ffd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6" name="Google Shape;2566;g249b7d7ffd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249b7d7ffd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249b7d7ffd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249b7d7ffd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249b7d7ffd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249b7d7ffd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249b7d7ffd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249b7d7ffd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249b7d7ffd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249b7d7ffd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249b7d7ffd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249b7d7ffd9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249b7d7ffd9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526334a4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2526334a4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249b7d7ffd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249b7d7ffd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2526334a4d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2526334a4d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2526334a4d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2526334a4d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9612df6009ef8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79612df6009ef8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2526334a4d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2526334a4d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2526334a4d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2526334a4d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2535de1e60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2535de1e60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2535de1e6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2535de1e6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5ada074d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5ada074d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2535de1e6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2535de1e6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2526334a4d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2526334a4d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2526334a4d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2526334a4d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2526334a4d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2526334a4d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2526334a4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2526334a4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49370d06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49370d06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2535de1e6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2535de1e6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2535de1e6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2535de1e6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2535de1e60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2535de1e60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2535de1e6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2535de1e6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5ada074d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5ada074d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2535de1e6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2535de1e6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2535de1e6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2535de1e6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2535de1e6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2535de1e6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2535de1e6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2535de1e6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2535de1e6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2535de1e6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2526334a4d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2526334a4d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2526334a4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2526334a4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54f9ff81b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54f9ff81b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49370d06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49370d06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249370d06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249370d06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2526334a4d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2526334a4d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2526334a4d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2526334a4d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7e02b73431c7094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7e02b73431c7094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7e02b73431c7094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7e02b73431c7094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7e02b73431c7094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7e02b73431c7094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7e02b73431c70943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7e02b73431c70943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54f9ff81b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254f9ff81b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49370d069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49370d069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249370d069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249370d069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254f9ff81b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254f9ff81b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249370d069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249370d069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2526334a4d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2526334a4d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254f9ff81b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254f9ff81b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49370d069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49370d069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245c5872f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245c5872f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45c5872f4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45c5872f4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245c5872f4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245c5872f4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7e02b73431c70943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7e02b73431c70943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7e02b73431c70943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7e02b73431c70943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7e02b73431c70943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7e02b73431c70943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7e02b73431c70943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7e02b73431c70943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79612df6009ef87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79612df6009ef87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4f9ff81b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54f9ff81b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254f9ff81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254f9ff81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54f9ff81b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54f9ff81b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254f9ff81b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254f9ff81b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254f9ff81b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254f9ff81b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g254f9ff81b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254f9ff81b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g254f9ff81b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254f9ff81b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254f9ff81b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254f9ff81b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54f9ff81b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254f9ff81b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254f9ff81b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254f9ff81b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254f9ff81b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254f9ff81b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2526334a4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2526334a4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254f9ff81b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254f9ff81b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254f9ff81b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254f9ff81b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254f9ff81b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254f9ff81b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245c5872f4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245c5872f4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22526334a4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22526334a4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22526334a4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2526334a4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249370d069c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249370d069c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249370d069c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249370d069c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249370d069c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249370d069c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249370d069c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249370d069c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5ada074d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5ada074d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249370d069c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249370d069c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3613bcb78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3613bcb78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3613bcb78c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3613bcb78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3613bcb78c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3613bcb78c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3613bcb78c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3613bcb78c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3613bcb78c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3613bcb78c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3613bcb78c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3613bcb78c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3613bcb78c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3613bcb78c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3613bcb78c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3613bcb78c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3613bcb78c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3613bcb78c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526334a4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526334a4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3613bcb78c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3613bcb78c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3613bcb78c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3613bcb78c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3613bcb78c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3613bcb78c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g3613bcb78c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3613bcb78c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3613bcb78c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3613bcb78c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3613bcb78c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3613bcb78c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g3613bcb78c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3613bcb78c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3613bcb78c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3613bcb78c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3613bcb78c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3613bcb78c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3613bcb78c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3613bcb78c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6560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7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7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7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7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www.nature.com/articles/d41586-023-01295-4" TargetMode="External"/><Relationship Id="rId4" Type="http://schemas.openxmlformats.org/officeDocument/2006/relationships/hyperlink" Target="https://www.techradar.com/news/samsung-workers-leaked-company-secrets-by-using-chatgpt" TargetMode="External"/><Relationship Id="rId5" Type="http://schemas.openxmlformats.org/officeDocument/2006/relationships/hyperlink" Target="https://kevinmunger.substack.com/p/ban-llms-using-first-person-pronouns" TargetMode="External"/><Relationship Id="rId6" Type="http://schemas.openxmlformats.org/officeDocument/2006/relationships/hyperlink" Target="http://www.youtube.com/watch?v=ngZ0K3lWKRc" TargetMode="External"/><Relationship Id="rId7" Type="http://schemas.openxmlformats.org/officeDocument/2006/relationships/image" Target="../media/image67.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www.joshclinton.com/" TargetMode="External"/></Relationships>
</file>

<file path=ppt/slides/_rels/slide108.xml.rels><?xml version="1.0" encoding="UTF-8" standalone="yes"?><Relationships xmlns="http://schemas.openxmlformats.org/package/2006/relationships"><Relationship Id="rId11" Type="http://schemas.openxmlformats.org/officeDocument/2006/relationships/hyperlink" Target="http://jamesbisbee.com" TargetMode="External"/><Relationship Id="rId10" Type="http://schemas.openxmlformats.org/officeDocument/2006/relationships/image" Target="../media/image65.png"/><Relationship Id="rId13" Type="http://schemas.openxmlformats.org/officeDocument/2006/relationships/hyperlink" Target="http://www.cassydorff.com/" TargetMode="External"/><Relationship Id="rId12" Type="http://schemas.openxmlformats.org/officeDocument/2006/relationships/hyperlink" Target="https://www.joshclinton.com/" TargetMode="External"/><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mailto:james.h.bisbee@vanderbilt.edu" TargetMode="External"/><Relationship Id="rId4" Type="http://schemas.openxmlformats.org/officeDocument/2006/relationships/hyperlink" Target="https://twitter.com/JamesBisbee" TargetMode="External"/><Relationship Id="rId9" Type="http://schemas.openxmlformats.org/officeDocument/2006/relationships/image" Target="../media/image69.png"/><Relationship Id="rId15" Type="http://schemas.openxmlformats.org/officeDocument/2006/relationships/hyperlink" Target="https://www.jmlarson.com/" TargetMode="External"/><Relationship Id="rId14" Type="http://schemas.openxmlformats.org/officeDocument/2006/relationships/hyperlink" Target="https://bkenkel.com/" TargetMode="External"/><Relationship Id="rId5" Type="http://schemas.openxmlformats.org/officeDocument/2006/relationships/hyperlink" Target="https://www.jamesbisbee.com/" TargetMode="External"/><Relationship Id="rId6" Type="http://schemas.openxmlformats.org/officeDocument/2006/relationships/image" Target="../media/image74.png"/><Relationship Id="rId7" Type="http://schemas.openxmlformats.org/officeDocument/2006/relationships/image" Target="../media/image64.png"/><Relationship Id="rId8" Type="http://schemas.openxmlformats.org/officeDocument/2006/relationships/image" Target="../media/image7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slide" Target="/ppt/slides/slide112.xml"/><Relationship Id="rId4" Type="http://schemas.openxmlformats.org/officeDocument/2006/relationships/slide" Target="/ppt/slides/slide115.xml"/><Relationship Id="rId5" Type="http://schemas.openxmlformats.org/officeDocument/2006/relationships/slide" Target="/ppt/slides/slide1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8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84.png"/><Relationship Id="rId4" Type="http://schemas.openxmlformats.org/officeDocument/2006/relationships/image" Target="../media/image86.png"/><Relationship Id="rId5" Type="http://schemas.openxmlformats.org/officeDocument/2006/relationships/image" Target="../media/image7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8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7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8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87.png"/><Relationship Id="rId4" Type="http://schemas.openxmlformats.org/officeDocument/2006/relationships/image" Target="../media/image27.png"/><Relationship Id="rId5" Type="http://schemas.openxmlformats.org/officeDocument/2006/relationships/slide" Target="/ppt/slides/slide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hyperlink" Target="https://www.joshclinton.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arxiv.org/abs/1411.2738" TargetMode="External"/><Relationship Id="rId4" Type="http://schemas.openxmlformats.org/officeDocument/2006/relationships/hyperlink" Target="https://jalammar.github.io/illustrated-transformer/" TargetMode="External"/><Relationship Id="rId5" Type="http://schemas.openxmlformats.org/officeDocument/2006/relationships/hyperlink" Target="https://www.youtube.com/watch?v=qAUJwKvm_lQ" TargetMode="External"/><Relationship Id="rId6" Type="http://schemas.openxmlformats.org/officeDocument/2006/relationships/hyperlink" Target="https://www.youtube.com/watch?v=LJGQjozWr0E" TargetMode="External"/><Relationship Id="rId7" Type="http://schemas.openxmlformats.org/officeDocument/2006/relationships/hyperlink" Target="https://kevinmunger.substack.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18.gif"/><Relationship Id="rId5"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0.png"/><Relationship Id="rId13" Type="http://schemas.openxmlformats.org/officeDocument/2006/relationships/image" Target="../media/image22.png"/><Relationship Id="rId12"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17.png"/><Relationship Id="rId15" Type="http://schemas.openxmlformats.org/officeDocument/2006/relationships/image" Target="../media/image28.png"/><Relationship Id="rId14" Type="http://schemas.openxmlformats.org/officeDocument/2006/relationships/image" Target="../media/image19.png"/><Relationship Id="rId16" Type="http://schemas.openxmlformats.org/officeDocument/2006/relationships/hyperlink" Target="https://www.youtube.com/watch?v=qAUJwKvm_lQ" TargetMode="External"/><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slide" Target="/ppt/slides/slide119.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1.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7.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1" Type="http://schemas.openxmlformats.org/officeDocument/2006/relationships/hyperlink" Target="https://www.mdpi.com/2076-0760/12/3/148" TargetMode="External"/><Relationship Id="rId10" Type="http://schemas.openxmlformats.org/officeDocument/2006/relationships/hyperlink" Target="https://ueaeprints.uea.ac.uk/id/eprint/91668/" TargetMode="External"/><Relationship Id="rId13" Type="http://schemas.openxmlformats.org/officeDocument/2006/relationships/hyperlink" Target="https://arxiv.org/pdf/2303.17548" TargetMode="External"/><Relationship Id="rId12" Type="http://schemas.openxmlformats.org/officeDocument/2006/relationships/hyperlink" Target="https://arxiv.org/pdf/2304.07333.pdf" TargetMode="External"/><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arxiv.org/pdf/2303.12057" TargetMode="External"/><Relationship Id="rId4" Type="http://schemas.openxmlformats.org/officeDocument/2006/relationships/hyperlink" Target="https://arxiv.org/pdf/2302.07736" TargetMode="External"/><Relationship Id="rId9" Type="http://schemas.openxmlformats.org/officeDocument/2006/relationships/hyperlink" Target="https://arxiv.org/pdf/2304.03612" TargetMode="External"/><Relationship Id="rId15" Type="http://schemas.openxmlformats.org/officeDocument/2006/relationships/hyperlink" Target="https://arxiv.org/pdf/2209.06899" TargetMode="External"/><Relationship Id="rId14" Type="http://schemas.openxmlformats.org/officeDocument/2006/relationships/hyperlink" Target="https://arxiv.org/pdf/2208.10264" TargetMode="External"/><Relationship Id="rId17" Type="http://schemas.openxmlformats.org/officeDocument/2006/relationships/hyperlink" Target="https://arxiv.org/pdf/2305.05516" TargetMode="External"/><Relationship Id="rId16" Type="http://schemas.openxmlformats.org/officeDocument/2006/relationships/hyperlink" Target="https://osf.io/5ecfa/download" TargetMode="External"/><Relationship Id="rId5" Type="http://schemas.openxmlformats.org/officeDocument/2006/relationships/hyperlink" Target="https://arxiv.org/pdf/2303.15056" TargetMode="External"/><Relationship Id="rId6" Type="http://schemas.openxmlformats.org/officeDocument/2006/relationships/hyperlink" Target="https://arxiv.org/pdf/2304.06588" TargetMode="External"/><Relationship Id="rId18" Type="http://schemas.openxmlformats.org/officeDocument/2006/relationships/hyperlink" Target="https://arxiv.org/pdf/2301.07543" TargetMode="External"/><Relationship Id="rId7" Type="http://schemas.openxmlformats.org/officeDocument/2006/relationships/hyperlink" Target="https://arxiv.org/pdf/2304.00228" TargetMode="External"/><Relationship Id="rId8" Type="http://schemas.openxmlformats.org/officeDocument/2006/relationships/hyperlink" Target="https://arxiv.org/pdf/2304.10145"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www.syntheticusers.com/" TargetMode="Externa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0.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5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7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5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5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8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ChatGPT, LLMs, and Data Science Research</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James Bisbee</a:t>
            </a:r>
            <a:endParaRPr/>
          </a:p>
          <a:p>
            <a:pPr indent="0" lvl="0" marL="0" rtl="0" algn="l">
              <a:spcBef>
                <a:spcPts val="0"/>
              </a:spcBef>
              <a:spcAft>
                <a:spcPts val="0"/>
              </a:spcAft>
              <a:buNone/>
            </a:pPr>
            <a:r>
              <a:rPr lang="en"/>
              <a:t>Vanderbilt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
        <p:nvSpPr>
          <p:cNvPr id="190" name="Google Shape;190;p22"/>
          <p:cNvSpPr txBox="1"/>
          <p:nvPr>
            <p:ph idx="1" type="body"/>
          </p:nvPr>
        </p:nvSpPr>
        <p:spPr>
          <a:xfrm>
            <a:off x="3050975" y="2078875"/>
            <a:ext cx="58899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Goal</a:t>
            </a:r>
            <a:r>
              <a:rPr lang="en"/>
              <a:t>: maximize probability that the </a:t>
            </a:r>
            <a:r>
              <a:rPr b="1" lang="en">
                <a:solidFill>
                  <a:schemeClr val="accent3"/>
                </a:solidFill>
              </a:rPr>
              <a:t>next word (w</a:t>
            </a:r>
            <a:r>
              <a:rPr b="1" baseline="-25000" lang="en">
                <a:solidFill>
                  <a:schemeClr val="accent3"/>
                </a:solidFill>
              </a:rPr>
              <a:t>c</a:t>
            </a:r>
            <a:r>
              <a:rPr b="1" lang="en">
                <a:solidFill>
                  <a:schemeClr val="accent3"/>
                </a:solidFill>
              </a:rPr>
              <a:t>)</a:t>
            </a:r>
            <a:r>
              <a:rPr lang="en"/>
              <a:t> is “to”, given the </a:t>
            </a:r>
            <a:r>
              <a:rPr b="1" lang="en">
                <a:solidFill>
                  <a:schemeClr val="dk1"/>
                </a:solidFill>
              </a:rPr>
              <a:t>target word (w</a:t>
            </a:r>
            <a:r>
              <a:rPr b="1" baseline="-25000" lang="en">
                <a:solidFill>
                  <a:schemeClr val="dk1"/>
                </a:solidFill>
              </a:rPr>
              <a:t>t</a:t>
            </a:r>
            <a:r>
              <a:rPr b="1" lang="en">
                <a:solidFill>
                  <a:schemeClr val="dk1"/>
                </a:solidFill>
              </a:rPr>
              <a:t>)</a:t>
            </a:r>
            <a:r>
              <a:rPr lang="en"/>
              <a:t> “car</a:t>
            </a:r>
            <a:r>
              <a:rPr lang="en"/>
              <a:t>”</a:t>
            </a:r>
            <a:endParaRPr/>
          </a:p>
          <a:p>
            <a:pPr indent="-330200" lvl="1" marL="914400" rtl="0" algn="l">
              <a:spcBef>
                <a:spcPts val="0"/>
              </a:spcBef>
              <a:spcAft>
                <a:spcPts val="0"/>
              </a:spcAft>
              <a:buSzPts val="1600"/>
              <a:buChar char="○"/>
            </a:pPr>
            <a:r>
              <a:rPr i="1" lang="en" sz="1600"/>
              <a:t>Pr(w</a:t>
            </a:r>
            <a:r>
              <a:rPr baseline="-25000" i="1" lang="en" sz="1600"/>
              <a:t>c</a:t>
            </a:r>
            <a:r>
              <a:rPr i="1" lang="en" sz="1600"/>
              <a:t> | w</a:t>
            </a:r>
            <a:r>
              <a:rPr baseline="-25000" i="1" lang="en" sz="1600"/>
              <a:t>t</a:t>
            </a:r>
            <a:r>
              <a:rPr i="1" lang="en" sz="1600"/>
              <a:t>)</a:t>
            </a:r>
            <a:endParaRPr i="1" sz="1600"/>
          </a:p>
          <a:p>
            <a:pPr indent="-311150" lvl="0" marL="457200" rtl="0" algn="l">
              <a:spcBef>
                <a:spcPts val="0"/>
              </a:spcBef>
              <a:spcAft>
                <a:spcPts val="0"/>
              </a:spcAft>
              <a:buSzPts val="1300"/>
              <a:buChar char="●"/>
            </a:pPr>
            <a:r>
              <a:rPr b="1" lang="en"/>
              <a:t>Solution</a:t>
            </a:r>
            <a:r>
              <a:rPr lang="en"/>
              <a:t>: reweight input words a bunch of times using a neural network</a:t>
            </a:r>
            <a:endParaRPr/>
          </a:p>
          <a:p>
            <a:pPr indent="-311150" lvl="0" marL="457200" rtl="0" algn="l">
              <a:spcBef>
                <a:spcPts val="0"/>
              </a:spcBef>
              <a:spcAft>
                <a:spcPts val="0"/>
              </a:spcAft>
              <a:buSzPts val="1300"/>
              <a:buChar char="●"/>
            </a:pPr>
            <a:r>
              <a:rPr b="1" lang="en"/>
              <a:t>4-step process: </a:t>
            </a:r>
            <a:endParaRPr b="1"/>
          </a:p>
          <a:p>
            <a:pPr indent="-298450" lvl="1" marL="914400" rtl="0" algn="l">
              <a:spcBef>
                <a:spcPts val="0"/>
              </a:spcBef>
              <a:spcAft>
                <a:spcPts val="0"/>
              </a:spcAft>
              <a:buSzPts val="1100"/>
              <a:buChar char="○"/>
            </a:pPr>
            <a:r>
              <a:rPr lang="en"/>
              <a:t>Convert one-hot </a:t>
            </a:r>
            <a:r>
              <a:rPr b="1" lang="en"/>
              <a:t>input layer</a:t>
            </a:r>
            <a:r>
              <a:rPr lang="en"/>
              <a:t> into </a:t>
            </a:r>
            <a:r>
              <a:rPr b="1" lang="en"/>
              <a:t>hidden layer</a:t>
            </a:r>
            <a:endParaRPr b="1"/>
          </a:p>
          <a:p>
            <a:pPr indent="-298450" lvl="1" marL="914400" rtl="0" algn="l">
              <a:spcBef>
                <a:spcPts val="0"/>
              </a:spcBef>
              <a:spcAft>
                <a:spcPts val="0"/>
              </a:spcAft>
              <a:buSzPts val="1100"/>
              <a:buChar char="○"/>
            </a:pPr>
            <a:r>
              <a:rPr lang="en"/>
              <a:t>Convert </a:t>
            </a:r>
            <a:r>
              <a:rPr b="1" lang="en"/>
              <a:t>hidden layer</a:t>
            </a:r>
            <a:r>
              <a:rPr lang="en"/>
              <a:t> into </a:t>
            </a:r>
            <a:r>
              <a:rPr b="1" lang="en"/>
              <a:t>output layer</a:t>
            </a:r>
            <a:endParaRPr b="1"/>
          </a:p>
          <a:p>
            <a:pPr indent="-298450" lvl="1" marL="914400" rtl="0" algn="l">
              <a:spcBef>
                <a:spcPts val="0"/>
              </a:spcBef>
              <a:spcAft>
                <a:spcPts val="0"/>
              </a:spcAft>
              <a:buSzPts val="1100"/>
              <a:buChar char="○"/>
            </a:pPr>
            <a:r>
              <a:rPr lang="en"/>
              <a:t>Convert </a:t>
            </a:r>
            <a:r>
              <a:rPr b="1" lang="en"/>
              <a:t>output layer</a:t>
            </a:r>
            <a:r>
              <a:rPr lang="en"/>
              <a:t> into </a:t>
            </a:r>
            <a:r>
              <a:rPr b="1" lang="en"/>
              <a:t>probabilities</a:t>
            </a:r>
            <a:endParaRPr b="1"/>
          </a:p>
          <a:p>
            <a:pPr indent="-298450" lvl="1" marL="914400" rtl="0" algn="l">
              <a:spcBef>
                <a:spcPts val="0"/>
              </a:spcBef>
              <a:spcAft>
                <a:spcPts val="0"/>
              </a:spcAft>
              <a:buSzPts val="1100"/>
              <a:buChar char="○"/>
            </a:pPr>
            <a:r>
              <a:rPr lang="en"/>
              <a:t>Repeat many times!</a:t>
            </a:r>
            <a:endParaRPr/>
          </a:p>
        </p:txBody>
      </p:sp>
      <p:pic>
        <p:nvPicPr>
          <p:cNvPr id="191" name="Google Shape;191;p22"/>
          <p:cNvPicPr preferRelativeResize="0"/>
          <p:nvPr/>
        </p:nvPicPr>
        <p:blipFill>
          <a:blip r:embed="rId3">
            <a:alphaModFix/>
          </a:blip>
          <a:stretch>
            <a:fillRect/>
          </a:stretch>
        </p:blipFill>
        <p:spPr>
          <a:xfrm>
            <a:off x="272250" y="1876900"/>
            <a:ext cx="2522504" cy="298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pic>
        <p:nvPicPr>
          <p:cNvPr id="2440" name="Google Shape;2440;p112"/>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pic>
        <p:nvPicPr>
          <p:cNvPr id="2445" name="Google Shape;2445;p113"/>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pic>
        <p:nvPicPr>
          <p:cNvPr id="2450" name="Google Shape;2450;p114"/>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pic>
        <p:nvPicPr>
          <p:cNvPr id="2455" name="Google Shape;2455;p115"/>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116"/>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sp>
        <p:nvSpPr>
          <p:cNvPr id="2465" name="Google Shape;2465;p117"/>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Closing Thoughts: Trade-offs</a:t>
            </a:r>
            <a:endParaRPr/>
          </a:p>
        </p:txBody>
      </p:sp>
      <p:sp>
        <p:nvSpPr>
          <p:cNvPr id="2466" name="Google Shape;2466;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ChatGPT 3.5</a:t>
            </a:r>
            <a:endParaRPr/>
          </a:p>
          <a:p>
            <a:pPr indent="-298450" lvl="1" marL="914400" rtl="0" algn="l">
              <a:spcBef>
                <a:spcPts val="0"/>
              </a:spcBef>
              <a:spcAft>
                <a:spcPts val="0"/>
              </a:spcAft>
              <a:buSzPts val="1100"/>
              <a:buChar char="○"/>
            </a:pPr>
            <a:r>
              <a:rPr lang="en"/>
              <a:t>“Memory” of ~2,500 words </a:t>
            </a:r>
            <a:endParaRPr/>
          </a:p>
          <a:p>
            <a:pPr indent="-298450" lvl="1" marL="914400" rtl="0" algn="l">
              <a:spcBef>
                <a:spcPts val="0"/>
              </a:spcBef>
              <a:spcAft>
                <a:spcPts val="0"/>
              </a:spcAft>
              <a:buSzPts val="1100"/>
              <a:buChar char="○"/>
            </a:pPr>
            <a:r>
              <a:rPr lang="en"/>
              <a:t>$1 per 500,000 “tokens” (~0.75 words)</a:t>
            </a:r>
            <a:endParaRPr/>
          </a:p>
          <a:p>
            <a:pPr indent="-311150" lvl="0" marL="457200" rtl="0" algn="l">
              <a:spcBef>
                <a:spcPts val="0"/>
              </a:spcBef>
              <a:spcAft>
                <a:spcPts val="0"/>
              </a:spcAft>
              <a:buSzPts val="1300"/>
              <a:buChar char="●"/>
            </a:pPr>
            <a:r>
              <a:rPr lang="en"/>
              <a:t>ChatGPT 4</a:t>
            </a:r>
            <a:endParaRPr/>
          </a:p>
          <a:p>
            <a:pPr indent="-298450" lvl="1" marL="914400" rtl="0" algn="l">
              <a:spcBef>
                <a:spcPts val="0"/>
              </a:spcBef>
              <a:spcAft>
                <a:spcPts val="0"/>
              </a:spcAft>
              <a:buSzPts val="1100"/>
              <a:buChar char="○"/>
            </a:pPr>
            <a:r>
              <a:rPr lang="en"/>
              <a:t>“Memory” of ~8,000 words (although up to 32,000?)</a:t>
            </a:r>
            <a:endParaRPr/>
          </a:p>
          <a:p>
            <a:pPr indent="-298450" lvl="1" marL="914400" rtl="0" algn="l">
              <a:spcBef>
                <a:spcPts val="0"/>
              </a:spcBef>
              <a:spcAft>
                <a:spcPts val="0"/>
              </a:spcAft>
              <a:buSzPts val="1100"/>
              <a:buChar char="○"/>
            </a:pPr>
            <a:r>
              <a:rPr lang="en"/>
              <a:t>15-20 times more expensive</a:t>
            </a:r>
            <a:endParaRPr/>
          </a:p>
          <a:p>
            <a:pPr indent="-311150" lvl="0" marL="457200" rtl="0" algn="l">
              <a:spcBef>
                <a:spcPts val="0"/>
              </a:spcBef>
              <a:spcAft>
                <a:spcPts val="0"/>
              </a:spcAft>
              <a:buSzPts val="1300"/>
              <a:buChar char="●"/>
            </a:pPr>
            <a:r>
              <a:rPr lang="en"/>
              <a:t>LLaMA (Meta)</a:t>
            </a:r>
            <a:endParaRPr/>
          </a:p>
          <a:p>
            <a:pPr indent="-298450" lvl="1" marL="914400" rtl="0" algn="l">
              <a:spcBef>
                <a:spcPts val="0"/>
              </a:spcBef>
              <a:spcAft>
                <a:spcPts val="0"/>
              </a:spcAft>
              <a:buSzPts val="1100"/>
              <a:buChar char="○"/>
            </a:pPr>
            <a:r>
              <a:rPr lang="en"/>
              <a:t>Smaller (good and bad…can run locally!)</a:t>
            </a:r>
            <a:endParaRPr/>
          </a:p>
          <a:p>
            <a:pPr indent="-298450" lvl="1" marL="914400" rtl="0" algn="l">
              <a:spcBef>
                <a:spcPts val="0"/>
              </a:spcBef>
              <a:spcAft>
                <a:spcPts val="0"/>
              </a:spcAft>
              <a:buSzPts val="1100"/>
              <a:buChar char="○"/>
            </a:pPr>
            <a:r>
              <a:rPr lang="en"/>
              <a:t>Open source</a:t>
            </a:r>
            <a:endParaRPr/>
          </a:p>
          <a:p>
            <a:pPr indent="-311150" lvl="0" marL="457200" rtl="0" algn="l">
              <a:spcBef>
                <a:spcPts val="0"/>
              </a:spcBef>
              <a:spcAft>
                <a:spcPts val="0"/>
              </a:spcAft>
              <a:buSzPts val="1300"/>
              <a:buChar char="●"/>
            </a:pPr>
            <a:r>
              <a:rPr lang="en"/>
              <a:t>Bard (Google)</a:t>
            </a:r>
            <a:endParaRPr/>
          </a:p>
          <a:p>
            <a:pPr indent="-311150" lvl="0" marL="457200" rtl="0" algn="l">
              <a:spcBef>
                <a:spcPts val="0"/>
              </a:spcBef>
              <a:spcAft>
                <a:spcPts val="0"/>
              </a:spcAft>
              <a:buSzPts val="1300"/>
              <a:buChar char="●"/>
            </a:pPr>
            <a:r>
              <a:rPr lang="en"/>
              <a:t>Others (will </a:t>
            </a:r>
            <a:r>
              <a:rPr lang="en"/>
              <a:t>there </a:t>
            </a:r>
            <a:r>
              <a:rPr lang="en"/>
              <a:t>be an explosion of competitors?)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118"/>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Closing thoughts: Ethics</a:t>
            </a:r>
            <a:endParaRPr/>
          </a:p>
        </p:txBody>
      </p:sp>
      <p:sp>
        <p:nvSpPr>
          <p:cNvPr id="2472" name="Google Shape;2472;p118"/>
          <p:cNvSpPr txBox="1"/>
          <p:nvPr>
            <p:ph idx="1" type="body"/>
          </p:nvPr>
        </p:nvSpPr>
        <p:spPr>
          <a:xfrm>
            <a:off x="121350" y="1347275"/>
            <a:ext cx="4375200" cy="3724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Closed source / black box</a:t>
            </a:r>
            <a:endParaRPr/>
          </a:p>
          <a:p>
            <a:pPr indent="-298450" lvl="1" marL="914400" rtl="0" algn="l">
              <a:spcBef>
                <a:spcPts val="0"/>
              </a:spcBef>
              <a:spcAft>
                <a:spcPts val="0"/>
              </a:spcAft>
              <a:buSzPts val="1100"/>
              <a:buChar char="○"/>
            </a:pPr>
            <a:r>
              <a:rPr lang="en"/>
              <a:t>Arthur Spirling: “</a:t>
            </a:r>
            <a:r>
              <a:rPr lang="en" u="sng">
                <a:solidFill>
                  <a:schemeClr val="hlink"/>
                </a:solidFill>
                <a:hlinkClick r:id="rId3"/>
              </a:rPr>
              <a:t>Why open-source generative AI models are an ethical way forward for science</a:t>
            </a:r>
            <a:r>
              <a:rPr lang="en"/>
              <a:t>”</a:t>
            </a:r>
            <a:endParaRPr/>
          </a:p>
          <a:p>
            <a:pPr indent="-311150" lvl="0" marL="457200" rtl="0" algn="l">
              <a:spcBef>
                <a:spcPts val="0"/>
              </a:spcBef>
              <a:spcAft>
                <a:spcPts val="0"/>
              </a:spcAft>
              <a:buSzPts val="1300"/>
              <a:buChar char="●"/>
            </a:pPr>
            <a:r>
              <a:rPr lang="en"/>
              <a:t>We are giving OpenAI information</a:t>
            </a:r>
            <a:endParaRPr/>
          </a:p>
          <a:p>
            <a:pPr indent="-298450" lvl="1" marL="914400" rtl="0" algn="l">
              <a:spcBef>
                <a:spcPts val="0"/>
              </a:spcBef>
              <a:spcAft>
                <a:spcPts val="0"/>
              </a:spcAft>
              <a:buSzPts val="1100"/>
              <a:buChar char="○"/>
            </a:pPr>
            <a:r>
              <a:rPr lang="en" u="sng">
                <a:solidFill>
                  <a:schemeClr val="hlink"/>
                </a:solidFill>
                <a:hlinkClick r:id="rId4"/>
              </a:rPr>
              <a:t>Company trade secrets</a:t>
            </a:r>
            <a:endParaRPr/>
          </a:p>
          <a:p>
            <a:pPr indent="-298450" lvl="1" marL="914400" rtl="0" algn="l">
              <a:spcBef>
                <a:spcPts val="0"/>
              </a:spcBef>
              <a:spcAft>
                <a:spcPts val="0"/>
              </a:spcAft>
              <a:buSzPts val="1100"/>
              <a:buChar char="○"/>
            </a:pPr>
            <a:r>
              <a:rPr lang="en"/>
              <a:t>IRB / sensitive information</a:t>
            </a:r>
            <a:endParaRPr/>
          </a:p>
          <a:p>
            <a:pPr indent="-298450" lvl="1" marL="914400" rtl="0" algn="l">
              <a:spcBef>
                <a:spcPts val="0"/>
              </a:spcBef>
              <a:spcAft>
                <a:spcPts val="0"/>
              </a:spcAft>
              <a:buSzPts val="1100"/>
              <a:buChar char="○"/>
            </a:pPr>
            <a:r>
              <a:rPr lang="en"/>
              <a:t>FERPA violations</a:t>
            </a:r>
            <a:endParaRPr/>
          </a:p>
          <a:p>
            <a:pPr indent="-311150" lvl="0" marL="457200" rtl="0" algn="l">
              <a:spcBef>
                <a:spcPts val="0"/>
              </a:spcBef>
              <a:spcAft>
                <a:spcPts val="0"/>
              </a:spcAft>
              <a:buSzPts val="1300"/>
              <a:buChar char="●"/>
            </a:pPr>
            <a:r>
              <a:rPr lang="en"/>
              <a:t>The AI is biased</a:t>
            </a:r>
            <a:endParaRPr/>
          </a:p>
          <a:p>
            <a:pPr indent="-298450" lvl="1" marL="914400" rtl="0" algn="l">
              <a:spcBef>
                <a:spcPts val="0"/>
              </a:spcBef>
              <a:spcAft>
                <a:spcPts val="0"/>
              </a:spcAft>
              <a:buSzPts val="1100"/>
              <a:buChar char="○"/>
            </a:pPr>
            <a:r>
              <a:rPr lang="en"/>
              <a:t>More liberal, more open and agreeable</a:t>
            </a:r>
            <a:endParaRPr/>
          </a:p>
          <a:p>
            <a:pPr indent="-298450" lvl="1" marL="914400" rtl="0" algn="l">
              <a:spcBef>
                <a:spcPts val="0"/>
              </a:spcBef>
              <a:spcAft>
                <a:spcPts val="0"/>
              </a:spcAft>
              <a:buSzPts val="1100"/>
              <a:buChar char="○"/>
            </a:pPr>
            <a:r>
              <a:rPr lang="en"/>
              <a:t>Biased toward western culture / English language</a:t>
            </a:r>
            <a:endParaRPr/>
          </a:p>
          <a:p>
            <a:pPr indent="-311150" lvl="0" marL="457200" rtl="0" algn="l">
              <a:spcBef>
                <a:spcPts val="0"/>
              </a:spcBef>
              <a:spcAft>
                <a:spcPts val="0"/>
              </a:spcAft>
              <a:buSzPts val="1300"/>
              <a:buChar char="●"/>
            </a:pPr>
            <a:r>
              <a:rPr lang="en"/>
              <a:t>The AI is dangerous to humans</a:t>
            </a:r>
            <a:endParaRPr/>
          </a:p>
          <a:p>
            <a:pPr indent="-298450" lvl="1" marL="914400" rtl="0" algn="l">
              <a:spcBef>
                <a:spcPts val="0"/>
              </a:spcBef>
              <a:spcAft>
                <a:spcPts val="0"/>
              </a:spcAft>
              <a:buSzPts val="1100"/>
              <a:buChar char="○"/>
            </a:pPr>
            <a:r>
              <a:rPr lang="en" u="sng">
                <a:solidFill>
                  <a:schemeClr val="hlink"/>
                </a:solidFill>
                <a:hlinkClick r:id="rId5"/>
              </a:rPr>
              <a:t>We are vulnerable to parasocial relationships </a:t>
            </a:r>
            <a:endParaRPr/>
          </a:p>
          <a:p>
            <a:pPr indent="-311150" lvl="0" marL="457200" rtl="0" algn="l">
              <a:spcBef>
                <a:spcPts val="0"/>
              </a:spcBef>
              <a:spcAft>
                <a:spcPts val="0"/>
              </a:spcAft>
              <a:buSzPts val="1300"/>
              <a:buChar char="●"/>
            </a:pPr>
            <a:r>
              <a:rPr lang="en"/>
              <a:t>Do we want to replace humans?</a:t>
            </a:r>
            <a:endParaRPr/>
          </a:p>
          <a:p>
            <a:pPr indent="-298450" lvl="1" marL="914400" rtl="0" algn="l">
              <a:spcBef>
                <a:spcPts val="0"/>
              </a:spcBef>
              <a:spcAft>
                <a:spcPts val="0"/>
              </a:spcAft>
              <a:buSzPts val="1100"/>
              <a:buChar char="○"/>
            </a:pPr>
            <a:r>
              <a:rPr lang="en"/>
              <a:t>Humans are the fundamental unit of interest in social science research!</a:t>
            </a:r>
            <a:endParaRPr/>
          </a:p>
        </p:txBody>
      </p:sp>
      <p:pic>
        <p:nvPicPr>
          <p:cNvPr id="2473" name="Google Shape;2473;p118" title="Hayao Miyazaki's thoughts on an artificial intelligence">
            <a:hlinkClick r:id="rId6"/>
          </p:cNvPr>
          <p:cNvPicPr preferRelativeResize="0"/>
          <p:nvPr/>
        </p:nvPicPr>
        <p:blipFill>
          <a:blip r:embed="rId7">
            <a:alphaModFix/>
          </a:blip>
          <a:stretch>
            <a:fillRect/>
          </a:stretch>
        </p:blipFill>
        <p:spPr>
          <a:xfrm>
            <a:off x="4572750" y="1686717"/>
            <a:ext cx="4530325" cy="2548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gtEl>
                                        <p:attrNameLst>
                                          <p:attrName>style.visibility</p:attrName>
                                        </p:attrNameLst>
                                      </p:cBhvr>
                                      <p:to>
                                        <p:strVal val="visible"/>
                                      </p:to>
                                    </p:set>
                                    <p:animEffect filter="fade" transition="in">
                                      <p:cBhvr>
                                        <p:cTn dur="1000"/>
                                        <p:tgtEl>
                                          <p:spTgt spid="2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p1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“Removing or reducing the centrality of humanity from social science and focusing on the black-boxed output of an LLM shifts our attention from characterizing and learning about the opinions and behavior of human beings – however imperfect and complicated those efforts may be – to studying outputs from an algorithm whose relationship to humanity is mostly unknown and, as we show in this study, is perhaps over-confidently misleading about societal differences.”</a:t>
            </a:r>
            <a:endParaRPr/>
          </a:p>
          <a:p>
            <a:pPr indent="-311150" lvl="0" marL="3657600" rtl="0" algn="l">
              <a:spcBef>
                <a:spcPts val="1200"/>
              </a:spcBef>
              <a:spcAft>
                <a:spcPts val="0"/>
              </a:spcAft>
              <a:buSzPts val="1300"/>
              <a:buChar char="-"/>
            </a:pPr>
            <a:r>
              <a:rPr lang="en"/>
              <a:t>Bisbee et al., 2023 (full credit to </a:t>
            </a:r>
            <a:r>
              <a:rPr lang="en" u="sng">
                <a:solidFill>
                  <a:schemeClr val="hlink"/>
                </a:solidFill>
                <a:hlinkClick r:id="rId3"/>
              </a:rPr>
              <a:t>Josh Clinton</a:t>
            </a:r>
            <a:r>
              <a:rPr lang="en"/>
              <a: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120"/>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2484" name="Google Shape;2484;p120"/>
          <p:cNvSpPr txBox="1"/>
          <p:nvPr>
            <p:ph idx="1" type="body"/>
          </p:nvPr>
        </p:nvSpPr>
        <p:spPr>
          <a:xfrm>
            <a:off x="729450" y="1774075"/>
            <a:ext cx="3360600" cy="1250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Email: </a:t>
            </a:r>
            <a:r>
              <a:rPr lang="en" u="sng">
                <a:solidFill>
                  <a:schemeClr val="hlink"/>
                </a:solidFill>
                <a:hlinkClick r:id="rId3"/>
              </a:rPr>
              <a:t>james.h.bisbee@vanderbilt.edu</a:t>
            </a:r>
            <a:endParaRPr/>
          </a:p>
          <a:p>
            <a:pPr indent="-311150" lvl="0" marL="457200" rtl="0" algn="l">
              <a:spcBef>
                <a:spcPts val="0"/>
              </a:spcBef>
              <a:spcAft>
                <a:spcPts val="0"/>
              </a:spcAft>
              <a:buSzPts val="1300"/>
              <a:buChar char="●"/>
            </a:pPr>
            <a:r>
              <a:rPr lang="en"/>
              <a:t>Twitter: </a:t>
            </a:r>
            <a:r>
              <a:rPr lang="en" u="sng">
                <a:solidFill>
                  <a:schemeClr val="hlink"/>
                </a:solidFill>
                <a:hlinkClick r:id="rId4"/>
              </a:rPr>
              <a:t>@JamesBisbee</a:t>
            </a:r>
            <a:endParaRPr/>
          </a:p>
          <a:p>
            <a:pPr indent="-311150" lvl="0" marL="457200" rtl="0" algn="l">
              <a:spcBef>
                <a:spcPts val="0"/>
              </a:spcBef>
              <a:spcAft>
                <a:spcPts val="0"/>
              </a:spcAft>
              <a:buSzPts val="1300"/>
              <a:buChar char="●"/>
            </a:pPr>
            <a:r>
              <a:rPr lang="en"/>
              <a:t>Website: </a:t>
            </a:r>
            <a:r>
              <a:rPr lang="en" u="sng">
                <a:solidFill>
                  <a:schemeClr val="hlink"/>
                </a:solidFill>
                <a:hlinkClick r:id="rId5"/>
              </a:rPr>
              <a:t>jamesbisbee.com</a:t>
            </a:r>
            <a:endParaRPr/>
          </a:p>
        </p:txBody>
      </p:sp>
      <p:pic>
        <p:nvPicPr>
          <p:cNvPr id="2485" name="Google Shape;2485;p120"/>
          <p:cNvPicPr preferRelativeResize="0"/>
          <p:nvPr/>
        </p:nvPicPr>
        <p:blipFill rotWithShape="1">
          <a:blip r:embed="rId6">
            <a:alphaModFix/>
          </a:blip>
          <a:srcRect b="50869" l="38989" r="11879" t="0"/>
          <a:stretch/>
        </p:blipFill>
        <p:spPr>
          <a:xfrm>
            <a:off x="832750" y="3409475"/>
            <a:ext cx="1250100" cy="1250100"/>
          </a:xfrm>
          <a:prstGeom prst="rect">
            <a:avLst/>
          </a:prstGeom>
          <a:noFill/>
          <a:ln>
            <a:noFill/>
          </a:ln>
        </p:spPr>
      </p:pic>
      <p:pic>
        <p:nvPicPr>
          <p:cNvPr id="2486" name="Google Shape;2486;p120"/>
          <p:cNvPicPr preferRelativeResize="0"/>
          <p:nvPr/>
        </p:nvPicPr>
        <p:blipFill>
          <a:blip r:embed="rId7">
            <a:alphaModFix/>
          </a:blip>
          <a:stretch>
            <a:fillRect/>
          </a:stretch>
        </p:blipFill>
        <p:spPr>
          <a:xfrm>
            <a:off x="5248638" y="3400225"/>
            <a:ext cx="1250099" cy="1250099"/>
          </a:xfrm>
          <a:prstGeom prst="rect">
            <a:avLst/>
          </a:prstGeom>
          <a:noFill/>
          <a:ln>
            <a:noFill/>
          </a:ln>
        </p:spPr>
      </p:pic>
      <p:pic>
        <p:nvPicPr>
          <p:cNvPr id="2487" name="Google Shape;2487;p120"/>
          <p:cNvPicPr preferRelativeResize="0"/>
          <p:nvPr/>
        </p:nvPicPr>
        <p:blipFill rotWithShape="1">
          <a:blip r:embed="rId8">
            <a:alphaModFix/>
          </a:blip>
          <a:srcRect b="19748" l="8560" r="8568" t="7513"/>
          <a:stretch/>
        </p:blipFill>
        <p:spPr>
          <a:xfrm>
            <a:off x="3776675" y="3409475"/>
            <a:ext cx="1250100" cy="1250100"/>
          </a:xfrm>
          <a:prstGeom prst="rect">
            <a:avLst/>
          </a:prstGeom>
          <a:noFill/>
          <a:ln>
            <a:noFill/>
          </a:ln>
        </p:spPr>
      </p:pic>
      <p:pic>
        <p:nvPicPr>
          <p:cNvPr id="2488" name="Google Shape;2488;p120"/>
          <p:cNvPicPr preferRelativeResize="0"/>
          <p:nvPr/>
        </p:nvPicPr>
        <p:blipFill rotWithShape="1">
          <a:blip r:embed="rId9">
            <a:alphaModFix/>
          </a:blip>
          <a:srcRect b="53366" l="15656" r="54414" t="5880"/>
          <a:stretch/>
        </p:blipFill>
        <p:spPr>
          <a:xfrm>
            <a:off x="2304713" y="3409475"/>
            <a:ext cx="1250099" cy="1250100"/>
          </a:xfrm>
          <a:prstGeom prst="rect">
            <a:avLst/>
          </a:prstGeom>
          <a:noFill/>
          <a:ln>
            <a:noFill/>
          </a:ln>
        </p:spPr>
      </p:pic>
      <p:pic>
        <p:nvPicPr>
          <p:cNvPr id="2489" name="Google Shape;2489;p120"/>
          <p:cNvPicPr preferRelativeResize="0"/>
          <p:nvPr/>
        </p:nvPicPr>
        <p:blipFill rotWithShape="1">
          <a:blip r:embed="rId10">
            <a:alphaModFix/>
          </a:blip>
          <a:srcRect b="17738" l="16355" r="4592" t="7191"/>
          <a:stretch/>
        </p:blipFill>
        <p:spPr>
          <a:xfrm>
            <a:off x="6720600" y="3409475"/>
            <a:ext cx="1316500" cy="1250100"/>
          </a:xfrm>
          <a:prstGeom prst="rect">
            <a:avLst/>
          </a:prstGeom>
          <a:noFill/>
          <a:ln>
            <a:noFill/>
          </a:ln>
        </p:spPr>
      </p:pic>
      <p:sp>
        <p:nvSpPr>
          <p:cNvPr id="2490" name="Google Shape;2490;p120"/>
          <p:cNvSpPr txBox="1"/>
          <p:nvPr/>
        </p:nvSpPr>
        <p:spPr>
          <a:xfrm>
            <a:off x="937300" y="4729400"/>
            <a:ext cx="102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Lato"/>
                <a:ea typeface="Lato"/>
                <a:cs typeface="Lato"/>
                <a:sym typeface="Lato"/>
                <a:hlinkClick r:id="rId11"/>
              </a:rPr>
              <a:t>Bisbee</a:t>
            </a:r>
            <a:endParaRPr>
              <a:latin typeface="Lato"/>
              <a:ea typeface="Lato"/>
              <a:cs typeface="Lato"/>
              <a:sym typeface="Lato"/>
            </a:endParaRPr>
          </a:p>
        </p:txBody>
      </p:sp>
      <p:sp>
        <p:nvSpPr>
          <p:cNvPr id="2491" name="Google Shape;2491;p120"/>
          <p:cNvSpPr txBox="1"/>
          <p:nvPr/>
        </p:nvSpPr>
        <p:spPr>
          <a:xfrm>
            <a:off x="2418113" y="4729400"/>
            <a:ext cx="102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Lato"/>
                <a:ea typeface="Lato"/>
                <a:cs typeface="Lato"/>
                <a:sym typeface="Lato"/>
                <a:hlinkClick r:id="rId12"/>
              </a:rPr>
              <a:t>Clinton</a:t>
            </a:r>
            <a:endParaRPr>
              <a:latin typeface="Lato"/>
              <a:ea typeface="Lato"/>
              <a:cs typeface="Lato"/>
              <a:sym typeface="Lato"/>
            </a:endParaRPr>
          </a:p>
        </p:txBody>
      </p:sp>
      <p:sp>
        <p:nvSpPr>
          <p:cNvPr id="2492" name="Google Shape;2492;p120"/>
          <p:cNvSpPr txBox="1"/>
          <p:nvPr/>
        </p:nvSpPr>
        <p:spPr>
          <a:xfrm>
            <a:off x="3849088" y="4729400"/>
            <a:ext cx="102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Lato"/>
                <a:ea typeface="Lato"/>
                <a:cs typeface="Lato"/>
                <a:sym typeface="Lato"/>
                <a:hlinkClick r:id="rId13"/>
              </a:rPr>
              <a:t>Dorff</a:t>
            </a:r>
            <a:endParaRPr>
              <a:latin typeface="Lato"/>
              <a:ea typeface="Lato"/>
              <a:cs typeface="Lato"/>
              <a:sym typeface="Lato"/>
            </a:endParaRPr>
          </a:p>
        </p:txBody>
      </p:sp>
      <p:sp>
        <p:nvSpPr>
          <p:cNvPr id="2493" name="Google Shape;2493;p120"/>
          <p:cNvSpPr txBox="1"/>
          <p:nvPr/>
        </p:nvSpPr>
        <p:spPr>
          <a:xfrm>
            <a:off x="5330163" y="4729400"/>
            <a:ext cx="102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Lato"/>
                <a:ea typeface="Lato"/>
                <a:cs typeface="Lato"/>
                <a:sym typeface="Lato"/>
                <a:hlinkClick r:id="rId14"/>
              </a:rPr>
              <a:t>Kenkel</a:t>
            </a:r>
            <a:endParaRPr>
              <a:latin typeface="Lato"/>
              <a:ea typeface="Lato"/>
              <a:cs typeface="Lato"/>
              <a:sym typeface="Lato"/>
            </a:endParaRPr>
          </a:p>
        </p:txBody>
      </p:sp>
      <p:sp>
        <p:nvSpPr>
          <p:cNvPr id="2494" name="Google Shape;2494;p120"/>
          <p:cNvSpPr txBox="1"/>
          <p:nvPr/>
        </p:nvSpPr>
        <p:spPr>
          <a:xfrm>
            <a:off x="6867188" y="4729400"/>
            <a:ext cx="102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Lato"/>
                <a:ea typeface="Lato"/>
                <a:cs typeface="Lato"/>
                <a:sym typeface="Lato"/>
                <a:hlinkClick r:id="rId15"/>
              </a:rPr>
              <a:t>Larson</a:t>
            </a:r>
            <a:endParaRPr>
              <a:latin typeface="Lato"/>
              <a:ea typeface="Lato"/>
              <a:cs typeface="Lato"/>
              <a:sym typeface="Lato"/>
            </a:endParaRPr>
          </a:p>
        </p:txBody>
      </p:sp>
      <p:sp>
        <p:nvSpPr>
          <p:cNvPr id="2495" name="Google Shape;2495;p120"/>
          <p:cNvSpPr txBox="1"/>
          <p:nvPr/>
        </p:nvSpPr>
        <p:spPr>
          <a:xfrm>
            <a:off x="937300" y="2863250"/>
            <a:ext cx="102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Me</a:t>
            </a:r>
            <a:endParaRPr>
              <a:latin typeface="Lato"/>
              <a:ea typeface="Lato"/>
              <a:cs typeface="Lato"/>
              <a:sym typeface="Lato"/>
            </a:endParaRPr>
          </a:p>
        </p:txBody>
      </p:sp>
      <p:sp>
        <p:nvSpPr>
          <p:cNvPr id="2496" name="Google Shape;2496;p120"/>
          <p:cNvSpPr txBox="1"/>
          <p:nvPr/>
        </p:nvSpPr>
        <p:spPr>
          <a:xfrm>
            <a:off x="2418125" y="2863250"/>
            <a:ext cx="542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My vastly more intelligent and impressive coauthors</a:t>
            </a:r>
            <a:endParaRPr>
              <a:latin typeface="Lato"/>
              <a:ea typeface="Lato"/>
              <a:cs typeface="Lato"/>
              <a:sym typeface="Lato"/>
            </a:endParaRPr>
          </a:p>
        </p:txBody>
      </p:sp>
      <p:sp>
        <p:nvSpPr>
          <p:cNvPr id="2497" name="Google Shape;2497;p120"/>
          <p:cNvSpPr/>
          <p:nvPr/>
        </p:nvSpPr>
        <p:spPr>
          <a:xfrm rot="5400000">
            <a:off x="1359125" y="2689500"/>
            <a:ext cx="189600" cy="1242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20"/>
          <p:cNvSpPr/>
          <p:nvPr/>
        </p:nvSpPr>
        <p:spPr>
          <a:xfrm rot="5400000">
            <a:off x="5077125" y="447450"/>
            <a:ext cx="189600" cy="5726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p121"/>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 Slides</a:t>
            </a:r>
            <a:endParaRPr/>
          </a:p>
        </p:txBody>
      </p:sp>
      <p:sp>
        <p:nvSpPr>
          <p:cNvPr id="2504" name="Google Shape;2504;p1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a:rPr>
              <a:t>How does ChatGPT work?</a:t>
            </a:r>
            <a:endParaRPr/>
          </a:p>
          <a:p>
            <a:pPr indent="-311150" lvl="0" marL="457200" rtl="0" algn="l">
              <a:spcBef>
                <a:spcPts val="0"/>
              </a:spcBef>
              <a:spcAft>
                <a:spcPts val="0"/>
              </a:spcAft>
              <a:buSzPts val="1300"/>
              <a:buChar char="●"/>
            </a:pPr>
            <a:r>
              <a:rPr lang="en" u="sng">
                <a:solidFill>
                  <a:schemeClr val="hlink"/>
                </a:solidFill>
                <a:hlinkClick action="ppaction://hlinksldjump" r:id="rId3"/>
              </a:rPr>
              <a:t>Actual Examples from ChatGPT</a:t>
            </a:r>
            <a:endParaRPr/>
          </a:p>
          <a:p>
            <a:pPr indent="-311150" lvl="0" marL="457200" rtl="0" algn="l">
              <a:spcBef>
                <a:spcPts val="0"/>
              </a:spcBef>
              <a:spcAft>
                <a:spcPts val="0"/>
              </a:spcAft>
              <a:buSzPts val="1300"/>
              <a:buChar char="●"/>
            </a:pPr>
            <a:r>
              <a:rPr lang="en" u="sng">
                <a:solidFill>
                  <a:schemeClr val="hlink"/>
                </a:solidFill>
                <a:hlinkClick action="ppaction://hlinksldjump" r:id="rId4"/>
              </a:rPr>
              <a:t>Additional results from paper</a:t>
            </a:r>
            <a:endParaRPr/>
          </a:p>
          <a:p>
            <a:pPr indent="-311150" lvl="0" marL="457200" rtl="0" algn="l">
              <a:spcBef>
                <a:spcPts val="0"/>
              </a:spcBef>
              <a:spcAft>
                <a:spcPts val="0"/>
              </a:spcAft>
              <a:buSzPts val="1300"/>
              <a:buChar char="●"/>
            </a:pPr>
            <a:r>
              <a:rPr lang="en" u="sng">
                <a:solidFill>
                  <a:schemeClr val="hlink"/>
                </a:solidFill>
                <a:hlinkClick action="ppaction://hlinksldjump" r:id="rId5"/>
              </a:rPr>
              <a:t>We are not luddites!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shallow neural network</a:t>
            </a:r>
            <a:endParaRPr/>
          </a:p>
        </p:txBody>
      </p:sp>
      <p:grpSp>
        <p:nvGrpSpPr>
          <p:cNvPr id="197" name="Google Shape;197;p23"/>
          <p:cNvGrpSpPr/>
          <p:nvPr/>
        </p:nvGrpSpPr>
        <p:grpSpPr>
          <a:xfrm>
            <a:off x="2962150" y="2384225"/>
            <a:ext cx="1390800" cy="2489750"/>
            <a:chOff x="3876550" y="2689025"/>
            <a:chExt cx="1390800" cy="2489750"/>
          </a:xfrm>
        </p:grpSpPr>
        <p:sp>
          <p:nvSpPr>
            <p:cNvPr id="198" name="Google Shape;198;p23"/>
            <p:cNvSpPr/>
            <p:nvPr/>
          </p:nvSpPr>
          <p:spPr>
            <a:xfrm>
              <a:off x="4389588"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4389588"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4389588"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4389588"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4389588"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txBox="1"/>
            <p:nvPr/>
          </p:nvSpPr>
          <p:spPr>
            <a:xfrm>
              <a:off x="3876550" y="4778575"/>
              <a:ext cx="13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a:t>
              </a:r>
              <a:r>
                <a:rPr lang="en">
                  <a:latin typeface="Lato"/>
                  <a:ea typeface="Lato"/>
                  <a:cs typeface="Lato"/>
                  <a:sym typeface="Lato"/>
                </a:rPr>
                <a:t> Layer</a:t>
              </a:r>
              <a:endParaRPr>
                <a:latin typeface="Lato"/>
                <a:ea typeface="Lato"/>
                <a:cs typeface="Lato"/>
                <a:sym typeface="Lato"/>
              </a:endParaRPr>
            </a:p>
          </p:txBody>
        </p:sp>
      </p:grpSp>
      <p:grpSp>
        <p:nvGrpSpPr>
          <p:cNvPr id="204" name="Google Shape;204;p23"/>
          <p:cNvGrpSpPr/>
          <p:nvPr/>
        </p:nvGrpSpPr>
        <p:grpSpPr>
          <a:xfrm>
            <a:off x="311225" y="1774625"/>
            <a:ext cx="1866025" cy="3099350"/>
            <a:chOff x="1225625" y="2079425"/>
            <a:chExt cx="1866025" cy="3099350"/>
          </a:xfrm>
        </p:grpSpPr>
        <p:grpSp>
          <p:nvGrpSpPr>
            <p:cNvPr id="205" name="Google Shape;205;p23"/>
            <p:cNvGrpSpPr/>
            <p:nvPr/>
          </p:nvGrpSpPr>
          <p:grpSpPr>
            <a:xfrm>
              <a:off x="1900350" y="2079425"/>
              <a:ext cx="1191300" cy="3099350"/>
              <a:chOff x="1900350" y="2079425"/>
              <a:chExt cx="1191300" cy="3099350"/>
            </a:xfrm>
          </p:grpSpPr>
          <p:sp>
            <p:nvSpPr>
              <p:cNvPr id="206" name="Google Shape;206;p23"/>
              <p:cNvSpPr/>
              <p:nvPr/>
            </p:nvSpPr>
            <p:spPr>
              <a:xfrm>
                <a:off x="2313600" y="2079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07" name="Google Shape;207;p23"/>
              <p:cNvSpPr/>
              <p:nvPr/>
            </p:nvSpPr>
            <p:spPr>
              <a:xfrm>
                <a:off x="2313600" y="2384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08" name="Google Shape;208;p23"/>
              <p:cNvSpPr/>
              <p:nvPr/>
            </p:nvSpPr>
            <p:spPr>
              <a:xfrm>
                <a:off x="2313600"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09" name="Google Shape;209;p23"/>
              <p:cNvSpPr/>
              <p:nvPr/>
            </p:nvSpPr>
            <p:spPr>
              <a:xfrm>
                <a:off x="2313600"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1</a:t>
                </a:r>
                <a:endParaRPr b="1">
                  <a:solidFill>
                    <a:schemeClr val="dk1"/>
                  </a:solidFill>
                </a:endParaRPr>
              </a:p>
            </p:txBody>
          </p:sp>
          <p:sp>
            <p:nvSpPr>
              <p:cNvPr id="210" name="Google Shape;210;p23"/>
              <p:cNvSpPr/>
              <p:nvPr/>
            </p:nvSpPr>
            <p:spPr>
              <a:xfrm>
                <a:off x="2313600"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11" name="Google Shape;211;p23"/>
              <p:cNvSpPr/>
              <p:nvPr/>
            </p:nvSpPr>
            <p:spPr>
              <a:xfrm>
                <a:off x="2313600"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12" name="Google Shape;212;p23"/>
              <p:cNvSpPr/>
              <p:nvPr/>
            </p:nvSpPr>
            <p:spPr>
              <a:xfrm>
                <a:off x="2313600"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13" name="Google Shape;213;p23"/>
              <p:cNvSpPr/>
              <p:nvPr/>
            </p:nvSpPr>
            <p:spPr>
              <a:xfrm>
                <a:off x="2313600" y="4213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14" name="Google Shape;214;p23"/>
              <p:cNvSpPr/>
              <p:nvPr/>
            </p:nvSpPr>
            <p:spPr>
              <a:xfrm>
                <a:off x="2313600" y="4517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15" name="Google Shape;215;p23"/>
              <p:cNvSpPr txBox="1"/>
              <p:nvPr/>
            </p:nvSpPr>
            <p:spPr>
              <a:xfrm>
                <a:off x="1900350" y="4778575"/>
                <a:ext cx="119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Input Layer</a:t>
                </a:r>
                <a:endParaRPr>
                  <a:latin typeface="Lato"/>
                  <a:ea typeface="Lato"/>
                  <a:cs typeface="Lato"/>
                  <a:sym typeface="Lato"/>
                </a:endParaRPr>
              </a:p>
            </p:txBody>
          </p:sp>
        </p:grpSp>
        <p:sp>
          <p:nvSpPr>
            <p:cNvPr id="216" name="Google Shape;216;p23"/>
            <p:cNvSpPr txBox="1"/>
            <p:nvPr/>
          </p:nvSpPr>
          <p:spPr>
            <a:xfrm>
              <a:off x="1501050" y="2079425"/>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217" name="Google Shape;217;p23"/>
            <p:cNvSpPr txBox="1"/>
            <p:nvPr/>
          </p:nvSpPr>
          <p:spPr>
            <a:xfrm>
              <a:off x="1501050" y="237963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218" name="Google Shape;218;p23"/>
            <p:cNvSpPr txBox="1"/>
            <p:nvPr/>
          </p:nvSpPr>
          <p:spPr>
            <a:xfrm>
              <a:off x="1501050" y="267984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219" name="Google Shape;219;p23"/>
            <p:cNvSpPr txBox="1"/>
            <p:nvPr/>
          </p:nvSpPr>
          <p:spPr>
            <a:xfrm>
              <a:off x="1501050" y="2980053"/>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1"/>
                  </a:solidFill>
                  <a:latin typeface="Lato"/>
                  <a:ea typeface="Lato"/>
                  <a:cs typeface="Lato"/>
                  <a:sym typeface="Lato"/>
                </a:rPr>
                <a:t>car</a:t>
              </a:r>
              <a:endParaRPr b="1" sz="1000">
                <a:solidFill>
                  <a:schemeClr val="dk1"/>
                </a:solidFill>
                <a:latin typeface="Lato"/>
                <a:ea typeface="Lato"/>
                <a:cs typeface="Lato"/>
                <a:sym typeface="Lato"/>
              </a:endParaRPr>
            </a:p>
          </p:txBody>
        </p:sp>
        <p:sp>
          <p:nvSpPr>
            <p:cNvPr id="220" name="Google Shape;220;p23"/>
            <p:cNvSpPr txBox="1"/>
            <p:nvPr/>
          </p:nvSpPr>
          <p:spPr>
            <a:xfrm>
              <a:off x="1501050" y="3280263"/>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221" name="Google Shape;221;p23"/>
            <p:cNvSpPr txBox="1"/>
            <p:nvPr/>
          </p:nvSpPr>
          <p:spPr>
            <a:xfrm>
              <a:off x="1501050" y="3580472"/>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222" name="Google Shape;222;p23"/>
            <p:cNvSpPr txBox="1"/>
            <p:nvPr/>
          </p:nvSpPr>
          <p:spPr>
            <a:xfrm>
              <a:off x="1307925" y="3880675"/>
              <a:ext cx="1005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supermarket</a:t>
              </a:r>
              <a:endParaRPr sz="1000">
                <a:latin typeface="Lato"/>
                <a:ea typeface="Lato"/>
                <a:cs typeface="Lato"/>
                <a:sym typeface="Lato"/>
              </a:endParaRPr>
            </a:p>
          </p:txBody>
        </p:sp>
        <p:sp>
          <p:nvSpPr>
            <p:cNvPr id="223" name="Google Shape;223;p23"/>
            <p:cNvSpPr txBox="1"/>
            <p:nvPr/>
          </p:nvSpPr>
          <p:spPr>
            <a:xfrm>
              <a:off x="1501050" y="4180891"/>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something</a:t>
              </a:r>
              <a:endParaRPr sz="1000">
                <a:latin typeface="Lato"/>
                <a:ea typeface="Lato"/>
                <a:cs typeface="Lato"/>
                <a:sym typeface="Lato"/>
              </a:endParaRPr>
            </a:p>
          </p:txBody>
        </p:sp>
        <p:sp>
          <p:nvSpPr>
            <p:cNvPr id="224" name="Google Shape;224;p23"/>
            <p:cNvSpPr txBox="1"/>
            <p:nvPr/>
          </p:nvSpPr>
          <p:spPr>
            <a:xfrm>
              <a:off x="1225625" y="4481100"/>
              <a:ext cx="1087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commensurate</a:t>
              </a:r>
              <a:endParaRPr sz="1000">
                <a:latin typeface="Lato"/>
                <a:ea typeface="Lato"/>
                <a:cs typeface="Lato"/>
                <a:sym typeface="Lato"/>
              </a:endParaRPr>
            </a:p>
          </p:txBody>
        </p:sp>
      </p:grpSp>
      <p:grpSp>
        <p:nvGrpSpPr>
          <p:cNvPr id="225" name="Google Shape;225;p23"/>
          <p:cNvGrpSpPr/>
          <p:nvPr/>
        </p:nvGrpSpPr>
        <p:grpSpPr>
          <a:xfrm>
            <a:off x="5038200" y="1774625"/>
            <a:ext cx="1965650" cy="3099350"/>
            <a:chOff x="5952600" y="2079425"/>
            <a:chExt cx="1965650" cy="3099350"/>
          </a:xfrm>
        </p:grpSpPr>
        <p:grpSp>
          <p:nvGrpSpPr>
            <p:cNvPr id="226" name="Google Shape;226;p23"/>
            <p:cNvGrpSpPr/>
            <p:nvPr/>
          </p:nvGrpSpPr>
          <p:grpSpPr>
            <a:xfrm>
              <a:off x="5952600" y="2079425"/>
              <a:ext cx="1390800" cy="3099350"/>
              <a:chOff x="5952600" y="2079425"/>
              <a:chExt cx="1390800" cy="3099350"/>
            </a:xfrm>
          </p:grpSpPr>
          <p:sp>
            <p:nvSpPr>
              <p:cNvPr id="227" name="Google Shape;227;p23"/>
              <p:cNvSpPr/>
              <p:nvPr/>
            </p:nvSpPr>
            <p:spPr>
              <a:xfrm>
                <a:off x="6465600" y="2079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228" name="Google Shape;228;p23"/>
              <p:cNvSpPr/>
              <p:nvPr/>
            </p:nvSpPr>
            <p:spPr>
              <a:xfrm>
                <a:off x="6465600" y="2384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229" name="Google Shape;229;p23"/>
              <p:cNvSpPr/>
              <p:nvPr/>
            </p:nvSpPr>
            <p:spPr>
              <a:xfrm>
                <a:off x="6465600"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230" name="Google Shape;230;p23"/>
              <p:cNvSpPr/>
              <p:nvPr/>
            </p:nvSpPr>
            <p:spPr>
              <a:xfrm>
                <a:off x="6465600"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231" name="Google Shape;231;p23"/>
              <p:cNvSpPr/>
              <p:nvPr/>
            </p:nvSpPr>
            <p:spPr>
              <a:xfrm>
                <a:off x="6465600"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accent3"/>
                    </a:solidFill>
                  </a:rPr>
                  <a:t>.99</a:t>
                </a:r>
                <a:endParaRPr b="1" sz="1000">
                  <a:solidFill>
                    <a:schemeClr val="accent3"/>
                  </a:solidFill>
                </a:endParaRPr>
              </a:p>
            </p:txBody>
          </p:sp>
          <p:sp>
            <p:nvSpPr>
              <p:cNvPr id="232" name="Google Shape;232;p23"/>
              <p:cNvSpPr/>
              <p:nvPr/>
            </p:nvSpPr>
            <p:spPr>
              <a:xfrm>
                <a:off x="6465600"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233" name="Google Shape;233;p23"/>
              <p:cNvSpPr/>
              <p:nvPr/>
            </p:nvSpPr>
            <p:spPr>
              <a:xfrm>
                <a:off x="6465600"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234" name="Google Shape;234;p23"/>
              <p:cNvSpPr/>
              <p:nvPr/>
            </p:nvSpPr>
            <p:spPr>
              <a:xfrm>
                <a:off x="6465600" y="4213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235" name="Google Shape;235;p23"/>
              <p:cNvSpPr/>
              <p:nvPr/>
            </p:nvSpPr>
            <p:spPr>
              <a:xfrm>
                <a:off x="6465600" y="4517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236" name="Google Shape;236;p23"/>
              <p:cNvSpPr txBox="1"/>
              <p:nvPr/>
            </p:nvSpPr>
            <p:spPr>
              <a:xfrm>
                <a:off x="5952600" y="4778575"/>
                <a:ext cx="13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Output </a:t>
                </a:r>
                <a:r>
                  <a:rPr lang="en">
                    <a:latin typeface="Lato"/>
                    <a:ea typeface="Lato"/>
                    <a:cs typeface="Lato"/>
                    <a:sym typeface="Lato"/>
                  </a:rPr>
                  <a:t>Layer</a:t>
                </a:r>
                <a:endParaRPr>
                  <a:latin typeface="Lato"/>
                  <a:ea typeface="Lato"/>
                  <a:cs typeface="Lato"/>
                  <a:sym typeface="Lato"/>
                </a:endParaRPr>
              </a:p>
            </p:txBody>
          </p:sp>
        </p:grpSp>
        <p:sp>
          <p:nvSpPr>
            <p:cNvPr id="237" name="Google Shape;237;p23"/>
            <p:cNvSpPr txBox="1"/>
            <p:nvPr/>
          </p:nvSpPr>
          <p:spPr>
            <a:xfrm>
              <a:off x="6835503" y="2079425"/>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238" name="Google Shape;238;p23"/>
            <p:cNvSpPr txBox="1"/>
            <p:nvPr/>
          </p:nvSpPr>
          <p:spPr>
            <a:xfrm>
              <a:off x="6835503" y="237963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239" name="Google Shape;239;p23"/>
            <p:cNvSpPr txBox="1"/>
            <p:nvPr/>
          </p:nvSpPr>
          <p:spPr>
            <a:xfrm>
              <a:off x="6835503" y="267984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240" name="Google Shape;240;p23"/>
            <p:cNvSpPr txBox="1"/>
            <p:nvPr/>
          </p:nvSpPr>
          <p:spPr>
            <a:xfrm>
              <a:off x="6835503" y="2980053"/>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car</a:t>
              </a:r>
              <a:endParaRPr sz="1000">
                <a:latin typeface="Lato"/>
                <a:ea typeface="Lato"/>
                <a:cs typeface="Lato"/>
                <a:sym typeface="Lato"/>
              </a:endParaRPr>
            </a:p>
          </p:txBody>
        </p:sp>
        <p:sp>
          <p:nvSpPr>
            <p:cNvPr id="241" name="Google Shape;241;p23"/>
            <p:cNvSpPr txBox="1"/>
            <p:nvPr/>
          </p:nvSpPr>
          <p:spPr>
            <a:xfrm>
              <a:off x="6835503" y="3280263"/>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3"/>
                  </a:solidFill>
                  <a:latin typeface="Lato"/>
                  <a:ea typeface="Lato"/>
                  <a:cs typeface="Lato"/>
                  <a:sym typeface="Lato"/>
                </a:rPr>
                <a:t>to</a:t>
              </a:r>
              <a:endParaRPr b="1" sz="1000">
                <a:solidFill>
                  <a:schemeClr val="accent3"/>
                </a:solidFill>
                <a:latin typeface="Lato"/>
                <a:ea typeface="Lato"/>
                <a:cs typeface="Lato"/>
                <a:sym typeface="Lato"/>
              </a:endParaRPr>
            </a:p>
          </p:txBody>
        </p:sp>
        <p:sp>
          <p:nvSpPr>
            <p:cNvPr id="242" name="Google Shape;242;p23"/>
            <p:cNvSpPr txBox="1"/>
            <p:nvPr/>
          </p:nvSpPr>
          <p:spPr>
            <a:xfrm>
              <a:off x="6835503" y="3580472"/>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243" name="Google Shape;243;p23"/>
            <p:cNvSpPr txBox="1"/>
            <p:nvPr/>
          </p:nvSpPr>
          <p:spPr>
            <a:xfrm>
              <a:off x="6835499" y="3880675"/>
              <a:ext cx="100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supermarket</a:t>
              </a:r>
              <a:endParaRPr sz="1000">
                <a:latin typeface="Lato"/>
                <a:ea typeface="Lato"/>
                <a:cs typeface="Lato"/>
                <a:sym typeface="Lato"/>
              </a:endParaRPr>
            </a:p>
          </p:txBody>
        </p:sp>
        <p:sp>
          <p:nvSpPr>
            <p:cNvPr id="244" name="Google Shape;244;p23"/>
            <p:cNvSpPr txBox="1"/>
            <p:nvPr/>
          </p:nvSpPr>
          <p:spPr>
            <a:xfrm>
              <a:off x="6835503" y="4180891"/>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something</a:t>
              </a:r>
              <a:endParaRPr sz="1000">
                <a:latin typeface="Lato"/>
                <a:ea typeface="Lato"/>
                <a:cs typeface="Lato"/>
                <a:sym typeface="Lato"/>
              </a:endParaRPr>
            </a:p>
          </p:txBody>
        </p:sp>
        <p:sp>
          <p:nvSpPr>
            <p:cNvPr id="245" name="Google Shape;245;p23"/>
            <p:cNvSpPr txBox="1"/>
            <p:nvPr/>
          </p:nvSpPr>
          <p:spPr>
            <a:xfrm>
              <a:off x="6830450" y="4481100"/>
              <a:ext cx="108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commensurate</a:t>
              </a:r>
              <a:endParaRPr sz="1000">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sp>
        <p:nvSpPr>
          <p:cNvPr id="2509" name="Google Shape;2509;p122"/>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Encoder stacks</a:t>
            </a:r>
            <a:endParaRPr/>
          </a:p>
        </p:txBody>
      </p:sp>
      <p:sp>
        <p:nvSpPr>
          <p:cNvPr id="2510" name="Google Shape;2510;p122"/>
          <p:cNvSpPr txBox="1"/>
          <p:nvPr>
            <p:ph idx="1" type="body"/>
          </p:nvPr>
        </p:nvSpPr>
        <p:spPr>
          <a:xfrm>
            <a:off x="729450" y="2078875"/>
            <a:ext cx="38799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Encoder block is actually stack of encoders</a:t>
            </a:r>
            <a:endParaRPr/>
          </a:p>
          <a:p>
            <a:pPr indent="-311150" lvl="0" marL="457200" rtl="0" algn="l">
              <a:spcBef>
                <a:spcPts val="0"/>
              </a:spcBef>
              <a:spcAft>
                <a:spcPts val="0"/>
              </a:spcAft>
              <a:buSzPts val="1300"/>
              <a:buChar char="●"/>
            </a:pPr>
            <a:r>
              <a:rPr lang="en"/>
              <a:t>Each encoder has a self-attention layer</a:t>
            </a:r>
            <a:endParaRPr/>
          </a:p>
          <a:p>
            <a:pPr indent="-298450" lvl="1" marL="914400" rtl="0" algn="l">
              <a:spcBef>
                <a:spcPts val="0"/>
              </a:spcBef>
              <a:spcAft>
                <a:spcPts val="0"/>
              </a:spcAft>
              <a:buSzPts val="1100"/>
              <a:buChar char="○"/>
            </a:pPr>
            <a:r>
              <a:rPr lang="en"/>
              <a:t>Consider word in relation to other words</a:t>
            </a:r>
            <a:endParaRPr/>
          </a:p>
          <a:p>
            <a:pPr indent="-311150" lvl="0" marL="457200" rtl="0" algn="l">
              <a:spcBef>
                <a:spcPts val="0"/>
              </a:spcBef>
              <a:spcAft>
                <a:spcPts val="0"/>
              </a:spcAft>
              <a:buSzPts val="1300"/>
              <a:buChar char="●"/>
            </a:pPr>
            <a:r>
              <a:rPr lang="en"/>
              <a:t>Each encoder has a feed forward layer</a:t>
            </a:r>
            <a:endParaRPr/>
          </a:p>
          <a:p>
            <a:pPr indent="-298450" lvl="1" marL="914400" rtl="0" algn="l">
              <a:spcBef>
                <a:spcPts val="0"/>
              </a:spcBef>
              <a:spcAft>
                <a:spcPts val="0"/>
              </a:spcAft>
              <a:buSzPts val="1100"/>
              <a:buChar char="○"/>
            </a:pPr>
            <a:r>
              <a:rPr lang="en"/>
              <a:t>Transforms the input embedding</a:t>
            </a:r>
            <a:endParaRPr/>
          </a:p>
          <a:p>
            <a:pPr indent="-298450" lvl="1" marL="914400" rtl="0" algn="l">
              <a:spcBef>
                <a:spcPts val="0"/>
              </a:spcBef>
              <a:spcAft>
                <a:spcPts val="0"/>
              </a:spcAft>
              <a:buSzPts val="1100"/>
              <a:buChar char="○"/>
            </a:pPr>
            <a:r>
              <a:rPr lang="en"/>
              <a:t>Same FFNN applied to all embeddings</a:t>
            </a:r>
            <a:endParaRPr/>
          </a:p>
          <a:p>
            <a:pPr indent="-311150" lvl="0" marL="457200" rtl="0" algn="l">
              <a:spcBef>
                <a:spcPts val="0"/>
              </a:spcBef>
              <a:spcAft>
                <a:spcPts val="0"/>
              </a:spcAft>
              <a:buSzPts val="1300"/>
              <a:buChar char="●"/>
            </a:pPr>
            <a:r>
              <a:rPr lang="en"/>
              <a:t>Fundamentally, this more sophisticated architecture is just adjusting the embeddings with richer </a:t>
            </a:r>
            <a:r>
              <a:rPr b="1" lang="en">
                <a:solidFill>
                  <a:schemeClr val="accent3"/>
                </a:solidFill>
              </a:rPr>
              <a:t>context</a:t>
            </a:r>
            <a:endParaRPr b="1">
              <a:solidFill>
                <a:schemeClr val="accent3"/>
              </a:solidFill>
            </a:endParaRPr>
          </a:p>
        </p:txBody>
      </p:sp>
      <p:sp>
        <p:nvSpPr>
          <p:cNvPr id="2511" name="Google Shape;2511;p122"/>
          <p:cNvSpPr/>
          <p:nvPr/>
        </p:nvSpPr>
        <p:spPr>
          <a:xfrm>
            <a:off x="5102175" y="1776475"/>
            <a:ext cx="3422100" cy="2058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22"/>
          <p:cNvSpPr/>
          <p:nvPr/>
        </p:nvSpPr>
        <p:spPr>
          <a:xfrm>
            <a:off x="5342725" y="2003700"/>
            <a:ext cx="1350000" cy="681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3" name="Google Shape;2513;p122"/>
          <p:cNvSpPr/>
          <p:nvPr/>
        </p:nvSpPr>
        <p:spPr>
          <a:xfrm>
            <a:off x="6942929" y="2003700"/>
            <a:ext cx="1350000" cy="1618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Decoders</a:t>
            </a:r>
            <a:endParaRPr/>
          </a:p>
        </p:txBody>
      </p:sp>
      <p:sp>
        <p:nvSpPr>
          <p:cNvPr id="2514" name="Google Shape;2514;p122"/>
          <p:cNvSpPr/>
          <p:nvPr/>
        </p:nvSpPr>
        <p:spPr>
          <a:xfrm>
            <a:off x="5328951" y="14597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22"/>
          <p:cNvSpPr/>
          <p:nvPr/>
        </p:nvSpPr>
        <p:spPr>
          <a:xfrm>
            <a:off x="5557551" y="14597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22"/>
          <p:cNvSpPr/>
          <p:nvPr/>
        </p:nvSpPr>
        <p:spPr>
          <a:xfrm>
            <a:off x="5786151" y="14597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22"/>
          <p:cNvSpPr txBox="1"/>
          <p:nvPr/>
        </p:nvSpPr>
        <p:spPr>
          <a:xfrm>
            <a:off x="4785900" y="1087464"/>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(embedding)</a:t>
            </a:r>
            <a:endParaRPr>
              <a:latin typeface="Lato"/>
              <a:ea typeface="Lato"/>
              <a:cs typeface="Lato"/>
              <a:sym typeface="Lato"/>
            </a:endParaRPr>
          </a:p>
        </p:txBody>
      </p:sp>
      <p:sp>
        <p:nvSpPr>
          <p:cNvPr id="2518" name="Google Shape;2518;p122"/>
          <p:cNvSpPr/>
          <p:nvPr/>
        </p:nvSpPr>
        <p:spPr>
          <a:xfrm>
            <a:off x="5557450" y="1700725"/>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22"/>
          <p:cNvSpPr/>
          <p:nvPr/>
        </p:nvSpPr>
        <p:spPr>
          <a:xfrm>
            <a:off x="6720300" y="3042942"/>
            <a:ext cx="183600" cy="23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22"/>
          <p:cNvSpPr/>
          <p:nvPr/>
        </p:nvSpPr>
        <p:spPr>
          <a:xfrm>
            <a:off x="7946725" y="3739289"/>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22"/>
          <p:cNvSpPr/>
          <p:nvPr/>
        </p:nvSpPr>
        <p:spPr>
          <a:xfrm>
            <a:off x="7715533" y="40459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22"/>
          <p:cNvSpPr/>
          <p:nvPr/>
        </p:nvSpPr>
        <p:spPr>
          <a:xfrm>
            <a:off x="7944133" y="40459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22"/>
          <p:cNvSpPr/>
          <p:nvPr/>
        </p:nvSpPr>
        <p:spPr>
          <a:xfrm>
            <a:off x="8172733" y="40459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22"/>
          <p:cNvSpPr txBox="1"/>
          <p:nvPr/>
        </p:nvSpPr>
        <p:spPr>
          <a:xfrm>
            <a:off x="7200025" y="4206964"/>
            <a:ext cx="169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Output (softmax)</a:t>
            </a:r>
            <a:endParaRPr>
              <a:latin typeface="Lato"/>
              <a:ea typeface="Lato"/>
              <a:cs typeface="Lato"/>
              <a:sym typeface="Lato"/>
            </a:endParaRPr>
          </a:p>
        </p:txBody>
      </p:sp>
      <p:sp>
        <p:nvSpPr>
          <p:cNvPr id="2525" name="Google Shape;2525;p122"/>
          <p:cNvSpPr txBox="1"/>
          <p:nvPr/>
        </p:nvSpPr>
        <p:spPr>
          <a:xfrm rot="5400000">
            <a:off x="7751275" y="2777675"/>
            <a:ext cx="18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TRANSFORMER</a:t>
            </a:r>
            <a:endParaRPr>
              <a:latin typeface="Lato"/>
              <a:ea typeface="Lato"/>
              <a:cs typeface="Lato"/>
              <a:sym typeface="Lato"/>
            </a:endParaRPr>
          </a:p>
        </p:txBody>
      </p:sp>
      <p:sp>
        <p:nvSpPr>
          <p:cNvPr id="2526" name="Google Shape;2526;p122"/>
          <p:cNvSpPr/>
          <p:nvPr/>
        </p:nvSpPr>
        <p:spPr>
          <a:xfrm>
            <a:off x="5404675" y="2066922"/>
            <a:ext cx="1226100" cy="2307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Self-Attention</a:t>
            </a:r>
            <a:endParaRPr sz="1200"/>
          </a:p>
        </p:txBody>
      </p:sp>
      <p:sp>
        <p:nvSpPr>
          <p:cNvPr id="2527" name="Google Shape;2527;p122"/>
          <p:cNvSpPr/>
          <p:nvPr/>
        </p:nvSpPr>
        <p:spPr>
          <a:xfrm>
            <a:off x="5404675" y="2385493"/>
            <a:ext cx="1226100" cy="2307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FFNN</a:t>
            </a:r>
            <a:endParaRPr/>
          </a:p>
        </p:txBody>
      </p:sp>
      <p:sp>
        <p:nvSpPr>
          <p:cNvPr id="2528" name="Google Shape;2528;p122"/>
          <p:cNvSpPr/>
          <p:nvPr/>
        </p:nvSpPr>
        <p:spPr>
          <a:xfrm>
            <a:off x="5342725" y="2841900"/>
            <a:ext cx="1350000" cy="681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9" name="Google Shape;2529;p122"/>
          <p:cNvSpPr/>
          <p:nvPr/>
        </p:nvSpPr>
        <p:spPr>
          <a:xfrm>
            <a:off x="5404675" y="2905122"/>
            <a:ext cx="1226100" cy="2307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Self-Attention</a:t>
            </a:r>
            <a:endParaRPr sz="1200"/>
          </a:p>
        </p:txBody>
      </p:sp>
      <p:sp>
        <p:nvSpPr>
          <p:cNvPr id="2530" name="Google Shape;2530;p122"/>
          <p:cNvSpPr/>
          <p:nvPr/>
        </p:nvSpPr>
        <p:spPr>
          <a:xfrm>
            <a:off x="5404675" y="3223693"/>
            <a:ext cx="1226100" cy="2307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FFNN</a:t>
            </a:r>
            <a:endParaRPr/>
          </a:p>
        </p:txBody>
      </p:sp>
      <p:sp>
        <p:nvSpPr>
          <p:cNvPr id="2531" name="Google Shape;2531;p122"/>
          <p:cNvSpPr/>
          <p:nvPr/>
        </p:nvSpPr>
        <p:spPr>
          <a:xfrm>
            <a:off x="5917675" y="2659084"/>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123"/>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Decoder stacks</a:t>
            </a:r>
            <a:endParaRPr/>
          </a:p>
        </p:txBody>
      </p:sp>
      <p:sp>
        <p:nvSpPr>
          <p:cNvPr id="2537" name="Google Shape;2537;p123"/>
          <p:cNvSpPr txBox="1"/>
          <p:nvPr>
            <p:ph idx="1" type="body"/>
          </p:nvPr>
        </p:nvSpPr>
        <p:spPr>
          <a:xfrm>
            <a:off x="729450" y="2078875"/>
            <a:ext cx="3887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Very similar to encoder stacks</a:t>
            </a:r>
            <a:endParaRPr/>
          </a:p>
          <a:p>
            <a:pPr indent="-298450" lvl="1" marL="914400" rtl="0" algn="l">
              <a:spcBef>
                <a:spcPts val="0"/>
              </a:spcBef>
              <a:spcAft>
                <a:spcPts val="0"/>
              </a:spcAft>
              <a:buSzPts val="1100"/>
              <a:buChar char="○"/>
            </a:pPr>
            <a:r>
              <a:rPr lang="en"/>
              <a:t>In addition to self-attention and FFNN, also include an encoder-decoder attention</a:t>
            </a:r>
            <a:endParaRPr/>
          </a:p>
          <a:p>
            <a:pPr indent="-311150" lvl="0" marL="457200" rtl="0" algn="l">
              <a:spcBef>
                <a:spcPts val="0"/>
              </a:spcBef>
              <a:spcAft>
                <a:spcPts val="0"/>
              </a:spcAft>
              <a:buSzPts val="1300"/>
              <a:buChar char="●"/>
            </a:pPr>
            <a:r>
              <a:rPr lang="en"/>
              <a:t>Again, core idea is that we are doing a better job with </a:t>
            </a:r>
            <a:r>
              <a:rPr b="1" lang="en"/>
              <a:t>context</a:t>
            </a:r>
            <a:endParaRPr b="1"/>
          </a:p>
        </p:txBody>
      </p:sp>
      <p:sp>
        <p:nvSpPr>
          <p:cNvPr id="2538" name="Google Shape;2538;p123"/>
          <p:cNvSpPr/>
          <p:nvPr/>
        </p:nvSpPr>
        <p:spPr>
          <a:xfrm>
            <a:off x="5102175" y="1776475"/>
            <a:ext cx="3422100" cy="2058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23"/>
          <p:cNvSpPr/>
          <p:nvPr/>
        </p:nvSpPr>
        <p:spPr>
          <a:xfrm>
            <a:off x="5328951" y="14597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23"/>
          <p:cNvSpPr/>
          <p:nvPr/>
        </p:nvSpPr>
        <p:spPr>
          <a:xfrm>
            <a:off x="5557551" y="14597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23"/>
          <p:cNvSpPr/>
          <p:nvPr/>
        </p:nvSpPr>
        <p:spPr>
          <a:xfrm>
            <a:off x="5786151" y="14597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23"/>
          <p:cNvSpPr txBox="1"/>
          <p:nvPr/>
        </p:nvSpPr>
        <p:spPr>
          <a:xfrm>
            <a:off x="4785900" y="1087464"/>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(embedding)</a:t>
            </a:r>
            <a:endParaRPr>
              <a:latin typeface="Lato"/>
              <a:ea typeface="Lato"/>
              <a:cs typeface="Lato"/>
              <a:sym typeface="Lato"/>
            </a:endParaRPr>
          </a:p>
        </p:txBody>
      </p:sp>
      <p:sp>
        <p:nvSpPr>
          <p:cNvPr id="2543" name="Google Shape;2543;p123"/>
          <p:cNvSpPr/>
          <p:nvPr/>
        </p:nvSpPr>
        <p:spPr>
          <a:xfrm>
            <a:off x="5557450" y="1700725"/>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23"/>
          <p:cNvSpPr/>
          <p:nvPr/>
        </p:nvSpPr>
        <p:spPr>
          <a:xfrm>
            <a:off x="6720300" y="3042942"/>
            <a:ext cx="183600" cy="23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23"/>
          <p:cNvSpPr/>
          <p:nvPr/>
        </p:nvSpPr>
        <p:spPr>
          <a:xfrm>
            <a:off x="7946725" y="3739289"/>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23"/>
          <p:cNvSpPr/>
          <p:nvPr/>
        </p:nvSpPr>
        <p:spPr>
          <a:xfrm>
            <a:off x="7715533" y="40459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23"/>
          <p:cNvSpPr/>
          <p:nvPr/>
        </p:nvSpPr>
        <p:spPr>
          <a:xfrm>
            <a:off x="7944133" y="40459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23"/>
          <p:cNvSpPr/>
          <p:nvPr/>
        </p:nvSpPr>
        <p:spPr>
          <a:xfrm>
            <a:off x="8172733" y="40459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23"/>
          <p:cNvSpPr txBox="1"/>
          <p:nvPr/>
        </p:nvSpPr>
        <p:spPr>
          <a:xfrm>
            <a:off x="7200025" y="4206964"/>
            <a:ext cx="169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Output (softmax)</a:t>
            </a:r>
            <a:endParaRPr>
              <a:latin typeface="Lato"/>
              <a:ea typeface="Lato"/>
              <a:cs typeface="Lato"/>
              <a:sym typeface="Lato"/>
            </a:endParaRPr>
          </a:p>
        </p:txBody>
      </p:sp>
      <p:sp>
        <p:nvSpPr>
          <p:cNvPr id="2550" name="Google Shape;2550;p123"/>
          <p:cNvSpPr txBox="1"/>
          <p:nvPr/>
        </p:nvSpPr>
        <p:spPr>
          <a:xfrm rot="5400000">
            <a:off x="7751275" y="2777675"/>
            <a:ext cx="18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TRANSFORMER</a:t>
            </a:r>
            <a:endParaRPr>
              <a:latin typeface="Lato"/>
              <a:ea typeface="Lato"/>
              <a:cs typeface="Lato"/>
              <a:sym typeface="Lato"/>
            </a:endParaRPr>
          </a:p>
        </p:txBody>
      </p:sp>
      <p:sp>
        <p:nvSpPr>
          <p:cNvPr id="2551" name="Google Shape;2551;p123"/>
          <p:cNvSpPr/>
          <p:nvPr/>
        </p:nvSpPr>
        <p:spPr>
          <a:xfrm>
            <a:off x="6934200" y="2036675"/>
            <a:ext cx="1350000" cy="917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2" name="Google Shape;2552;p123"/>
          <p:cNvSpPr/>
          <p:nvPr/>
        </p:nvSpPr>
        <p:spPr>
          <a:xfrm>
            <a:off x="6996150" y="2099897"/>
            <a:ext cx="1226100" cy="230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Self-Attention</a:t>
            </a:r>
            <a:endParaRPr sz="1200"/>
          </a:p>
        </p:txBody>
      </p:sp>
      <p:sp>
        <p:nvSpPr>
          <p:cNvPr id="2553" name="Google Shape;2553;p123"/>
          <p:cNvSpPr/>
          <p:nvPr/>
        </p:nvSpPr>
        <p:spPr>
          <a:xfrm>
            <a:off x="6996150" y="2645693"/>
            <a:ext cx="1226100" cy="230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FFNN</a:t>
            </a:r>
            <a:endParaRPr/>
          </a:p>
        </p:txBody>
      </p:sp>
      <p:sp>
        <p:nvSpPr>
          <p:cNvPr id="2554" name="Google Shape;2554;p123"/>
          <p:cNvSpPr/>
          <p:nvPr/>
        </p:nvSpPr>
        <p:spPr>
          <a:xfrm>
            <a:off x="5342729" y="2003700"/>
            <a:ext cx="1350000" cy="161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Encoders</a:t>
            </a:r>
            <a:endParaRPr/>
          </a:p>
        </p:txBody>
      </p:sp>
      <p:sp>
        <p:nvSpPr>
          <p:cNvPr id="2555" name="Google Shape;2555;p123"/>
          <p:cNvSpPr/>
          <p:nvPr/>
        </p:nvSpPr>
        <p:spPr>
          <a:xfrm>
            <a:off x="6996150" y="2372793"/>
            <a:ext cx="1226100" cy="230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ED Attention</a:t>
            </a:r>
            <a:endParaRPr/>
          </a:p>
        </p:txBody>
      </p:sp>
      <p:sp>
        <p:nvSpPr>
          <p:cNvPr id="2556" name="Google Shape;2556;p123"/>
          <p:cNvSpPr/>
          <p:nvPr/>
        </p:nvSpPr>
        <p:spPr>
          <a:xfrm>
            <a:off x="6934200" y="3041300"/>
            <a:ext cx="1350000" cy="580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7" name="Google Shape;2557;p123"/>
          <p:cNvSpPr/>
          <p:nvPr/>
        </p:nvSpPr>
        <p:spPr>
          <a:xfrm>
            <a:off x="7549089" y="2917958"/>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124"/>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Actual examples from ChatGPT</a:t>
            </a:r>
            <a:endParaRPr/>
          </a:p>
        </p:txBody>
      </p:sp>
      <p:sp>
        <p:nvSpPr>
          <p:cNvPr id="2563" name="Google Shape;2563;p1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Finish this sentence: “I traveled to Korea to…”</a:t>
            </a:r>
            <a:endParaRPr/>
          </a:p>
          <a:p>
            <a:pPr indent="-298450" lvl="1" marL="914400" rtl="0" algn="l">
              <a:spcBef>
                <a:spcPts val="0"/>
              </a:spcBef>
              <a:spcAft>
                <a:spcPts val="0"/>
              </a:spcAft>
              <a:buSzPts val="1100"/>
              <a:buChar char="○"/>
            </a:pPr>
            <a:r>
              <a:rPr lang="en" sz="1200">
                <a:solidFill>
                  <a:srgbClr val="374151"/>
                </a:solidFill>
                <a:highlight>
                  <a:srgbClr val="F7F7F8"/>
                </a:highlight>
                <a:latin typeface="Roboto"/>
                <a:ea typeface="Roboto"/>
                <a:cs typeface="Roboto"/>
                <a:sym typeface="Roboto"/>
              </a:rPr>
              <a:t>"I traveled to Korea to immerse myself in its rich culture, explore its vibrant cities, and savor its delectable cuisine."</a:t>
            </a:r>
            <a:endParaRPr sz="1200">
              <a:solidFill>
                <a:srgbClr val="374151"/>
              </a:solidFill>
              <a:highlight>
                <a:srgbClr val="F7F7F8"/>
              </a:highlight>
              <a:latin typeface="Roboto"/>
              <a:ea typeface="Roboto"/>
              <a:cs typeface="Roboto"/>
              <a:sym typeface="Roboto"/>
            </a:endParaRPr>
          </a:p>
          <a:p>
            <a:pPr indent="-311150" lvl="0" marL="457200" rtl="0" algn="l">
              <a:spcBef>
                <a:spcPts val="0"/>
              </a:spcBef>
              <a:spcAft>
                <a:spcPts val="0"/>
              </a:spcAft>
              <a:buSzPts val="1300"/>
              <a:buChar char="●"/>
            </a:pPr>
            <a:r>
              <a:rPr lang="en"/>
              <a:t>Finish this sentence from the </a:t>
            </a:r>
            <a:r>
              <a:rPr b="1" lang="en" sz="1600"/>
              <a:t>perspective of an academic</a:t>
            </a:r>
            <a:endParaRPr/>
          </a:p>
          <a:p>
            <a:pPr indent="-298450" lvl="1" marL="914400" rtl="0" algn="l">
              <a:spcBef>
                <a:spcPts val="0"/>
              </a:spcBef>
              <a:spcAft>
                <a:spcPts val="0"/>
              </a:spcAft>
              <a:buSzPts val="1100"/>
              <a:buChar char="○"/>
            </a:pPr>
            <a:r>
              <a:rPr lang="en" sz="1200">
                <a:solidFill>
                  <a:srgbClr val="374151"/>
                </a:solidFill>
                <a:highlight>
                  <a:srgbClr val="F7F7F8"/>
                </a:highlight>
                <a:latin typeface="Roboto"/>
                <a:ea typeface="Roboto"/>
                <a:cs typeface="Roboto"/>
                <a:sym typeface="Roboto"/>
              </a:rPr>
              <a:t>"I traveled to Korea to conduct extensive field research and gain firsthand insights into the socio-cultural dynamics, economic developments, and technological advancements that shape the nation's thriving landscape."</a:t>
            </a:r>
            <a:endParaRPr sz="1200">
              <a:solidFill>
                <a:srgbClr val="374151"/>
              </a:solidFill>
              <a:highlight>
                <a:srgbClr val="F7F7F8"/>
              </a:highlight>
              <a:latin typeface="Roboto"/>
              <a:ea typeface="Roboto"/>
              <a:cs typeface="Roboto"/>
              <a:sym typeface="Roboto"/>
            </a:endParaRPr>
          </a:p>
          <a:p>
            <a:pPr indent="-311150" lvl="0" marL="457200" rtl="0" algn="l">
              <a:spcBef>
                <a:spcPts val="0"/>
              </a:spcBef>
              <a:spcAft>
                <a:spcPts val="0"/>
              </a:spcAft>
              <a:buSzPts val="1300"/>
              <a:buChar char="●"/>
            </a:pPr>
            <a:r>
              <a:rPr lang="en"/>
              <a:t>Finish this sentence from the </a:t>
            </a:r>
            <a:r>
              <a:rPr b="1" lang="en" sz="1600"/>
              <a:t>perspective of someone married to a Korean</a:t>
            </a:r>
            <a:endParaRPr/>
          </a:p>
          <a:p>
            <a:pPr indent="-298450" lvl="1" marL="914400" rtl="0" algn="l">
              <a:spcBef>
                <a:spcPts val="0"/>
              </a:spcBef>
              <a:spcAft>
                <a:spcPts val="0"/>
              </a:spcAft>
              <a:buSzPts val="1100"/>
              <a:buChar char="○"/>
            </a:pPr>
            <a:r>
              <a:rPr lang="en" sz="1200">
                <a:solidFill>
                  <a:srgbClr val="374151"/>
                </a:solidFill>
                <a:highlight>
                  <a:srgbClr val="F7F7F8"/>
                </a:highlight>
                <a:latin typeface="Roboto"/>
                <a:ea typeface="Roboto"/>
                <a:cs typeface="Roboto"/>
                <a:sym typeface="Roboto"/>
              </a:rPr>
              <a:t>"I traveled to Korea to reconnect with my spouse's heritage, strengthen our bond through shared experiences, and build meaningful connections with their family and the vibrant Korean community."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125"/>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how can we, as data scientists, use it?</a:t>
            </a:r>
            <a:endParaRPr/>
          </a:p>
        </p:txBody>
      </p:sp>
      <p:sp>
        <p:nvSpPr>
          <p:cNvPr id="2569" name="Google Shape;2569;p125"/>
          <p:cNvSpPr txBox="1"/>
          <p:nvPr>
            <p:ph idx="1" type="body"/>
          </p:nvPr>
        </p:nvSpPr>
        <p:spPr>
          <a:xfrm>
            <a:off x="729450" y="16216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don’t care about finishing sentences, do we?</a:t>
            </a:r>
            <a:endParaRPr/>
          </a:p>
          <a:p>
            <a:pPr indent="-311150" lvl="0" marL="457200" rtl="0" algn="l">
              <a:spcBef>
                <a:spcPts val="0"/>
              </a:spcBef>
              <a:spcAft>
                <a:spcPts val="0"/>
              </a:spcAft>
              <a:buSzPts val="1300"/>
              <a:buChar char="●"/>
            </a:pPr>
            <a:r>
              <a:rPr lang="en"/>
              <a:t>LLMs are sufficiently powerful that “predicting the next word” can be a response to a question</a:t>
            </a:r>
            <a:endParaRPr/>
          </a:p>
          <a:p>
            <a:pPr indent="-311150" lvl="0" marL="457200" rtl="0" algn="l">
              <a:spcBef>
                <a:spcPts val="0"/>
              </a:spcBef>
              <a:spcAft>
                <a:spcPts val="0"/>
              </a:spcAft>
              <a:buSzPts val="1300"/>
              <a:buChar char="●"/>
            </a:pPr>
            <a:r>
              <a:rPr lang="en"/>
              <a:t>Does this tweet endorse claims about election fraud?</a:t>
            </a:r>
            <a:endParaRPr/>
          </a:p>
        </p:txBody>
      </p:sp>
      <p:grpSp>
        <p:nvGrpSpPr>
          <p:cNvPr id="2570" name="Google Shape;2570;p125"/>
          <p:cNvGrpSpPr/>
          <p:nvPr/>
        </p:nvGrpSpPr>
        <p:grpSpPr>
          <a:xfrm>
            <a:off x="1084761" y="2766439"/>
            <a:ext cx="6976453" cy="2042045"/>
            <a:chOff x="1965075" y="3265250"/>
            <a:chExt cx="5215650" cy="1501725"/>
          </a:xfrm>
        </p:grpSpPr>
        <p:pic>
          <p:nvPicPr>
            <p:cNvPr id="2571" name="Google Shape;2571;p125"/>
            <p:cNvPicPr preferRelativeResize="0"/>
            <p:nvPr/>
          </p:nvPicPr>
          <p:blipFill rotWithShape="1">
            <a:blip r:embed="rId3">
              <a:alphaModFix/>
            </a:blip>
            <a:srcRect b="0" l="0" r="0" t="59266"/>
            <a:stretch/>
          </p:blipFill>
          <p:spPr>
            <a:xfrm>
              <a:off x="1966850" y="3908800"/>
              <a:ext cx="5213875" cy="858175"/>
            </a:xfrm>
            <a:prstGeom prst="rect">
              <a:avLst/>
            </a:prstGeom>
            <a:noFill/>
            <a:ln>
              <a:noFill/>
            </a:ln>
          </p:spPr>
        </p:pic>
        <p:pic>
          <p:nvPicPr>
            <p:cNvPr id="2572" name="Google Shape;2572;p125"/>
            <p:cNvPicPr preferRelativeResize="0"/>
            <p:nvPr/>
          </p:nvPicPr>
          <p:blipFill rotWithShape="1">
            <a:blip r:embed="rId3">
              <a:alphaModFix/>
            </a:blip>
            <a:srcRect b="72064" l="0" r="0" t="0"/>
            <a:stretch/>
          </p:blipFill>
          <p:spPr>
            <a:xfrm>
              <a:off x="1965075" y="3265250"/>
              <a:ext cx="5213875" cy="5885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9">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6" name="Shape 2576"/>
        <p:cNvGrpSpPr/>
        <p:nvPr/>
      </p:nvGrpSpPr>
      <p:grpSpPr>
        <a:xfrm>
          <a:off x="0" y="0"/>
          <a:ext cx="0" cy="0"/>
          <a:chOff x="0" y="0"/>
          <a:chExt cx="0" cy="0"/>
        </a:xfrm>
      </p:grpSpPr>
      <p:sp>
        <p:nvSpPr>
          <p:cNvPr id="2577" name="Google Shape;2577;p126"/>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it</a:t>
            </a:r>
            <a:endParaRPr/>
          </a:p>
        </p:txBody>
      </p:sp>
      <p:sp>
        <p:nvSpPr>
          <p:cNvPr id="2578" name="Google Shape;2578;p126"/>
          <p:cNvSpPr txBox="1"/>
          <p:nvPr>
            <p:ph idx="1" type="body"/>
          </p:nvPr>
        </p:nvSpPr>
        <p:spPr>
          <a:xfrm>
            <a:off x="729450" y="2078875"/>
            <a:ext cx="38508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Browser interface</a:t>
            </a:r>
            <a:endParaRPr/>
          </a:p>
          <a:p>
            <a:pPr indent="-298450" lvl="1" marL="914400" rtl="0" algn="l">
              <a:spcBef>
                <a:spcPts val="0"/>
              </a:spcBef>
              <a:spcAft>
                <a:spcPts val="0"/>
              </a:spcAft>
              <a:buSzPts val="1100"/>
              <a:buAutoNum type="alphaLcPeriod"/>
            </a:pPr>
            <a:r>
              <a:rPr lang="en"/>
              <a:t>Coding / writing help</a:t>
            </a:r>
            <a:endParaRPr/>
          </a:p>
          <a:p>
            <a:pPr indent="-298450" lvl="1" marL="914400" rtl="0" algn="l">
              <a:spcBef>
                <a:spcPts val="0"/>
              </a:spcBef>
              <a:spcAft>
                <a:spcPts val="0"/>
              </a:spcAft>
              <a:buSzPts val="1100"/>
              <a:buAutoNum type="alphaLcPeriod"/>
            </a:pPr>
            <a:r>
              <a:rPr lang="en"/>
              <a:t>Entertainment</a:t>
            </a:r>
            <a:endParaRPr/>
          </a:p>
          <a:p>
            <a:pPr indent="-311150" lvl="0" marL="457200" rtl="0" algn="l">
              <a:spcBef>
                <a:spcPts val="0"/>
              </a:spcBef>
              <a:spcAft>
                <a:spcPts val="0"/>
              </a:spcAft>
              <a:buSzPts val="1300"/>
              <a:buAutoNum type="arabicPeriod"/>
            </a:pPr>
            <a:r>
              <a:rPr lang="en"/>
              <a:t>API + code</a:t>
            </a:r>
            <a:endParaRPr/>
          </a:p>
          <a:p>
            <a:pPr indent="-298450" lvl="1" marL="914400" rtl="0" algn="l">
              <a:spcBef>
                <a:spcPts val="0"/>
              </a:spcBef>
              <a:spcAft>
                <a:spcPts val="0"/>
              </a:spcAft>
              <a:buSzPts val="1100"/>
              <a:buAutoNum type="alphaLcPeriod"/>
            </a:pPr>
            <a:r>
              <a:rPr lang="en"/>
              <a:t>Summarizing literature</a:t>
            </a:r>
            <a:endParaRPr/>
          </a:p>
          <a:p>
            <a:pPr indent="-298450" lvl="1" marL="914400" rtl="0" algn="l">
              <a:spcBef>
                <a:spcPts val="0"/>
              </a:spcBef>
              <a:spcAft>
                <a:spcPts val="0"/>
              </a:spcAft>
              <a:buSzPts val="1100"/>
              <a:buAutoNum type="alphaLcPeriod"/>
            </a:pPr>
            <a:r>
              <a:rPr lang="en"/>
              <a:t>Labeling unstructured data</a:t>
            </a:r>
            <a:endParaRPr/>
          </a:p>
          <a:p>
            <a:pPr indent="-298450" lvl="1" marL="914400" rtl="0" algn="l">
              <a:spcBef>
                <a:spcPts val="0"/>
              </a:spcBef>
              <a:spcAft>
                <a:spcPts val="0"/>
              </a:spcAft>
              <a:buSzPts val="1100"/>
              <a:buAutoNum type="alphaLcPeriod"/>
            </a:pPr>
            <a:r>
              <a:rPr lang="en"/>
              <a:t>Imputing missing data</a:t>
            </a:r>
            <a:endParaRPr/>
          </a:p>
          <a:p>
            <a:pPr indent="-298450" lvl="1" marL="914400" rtl="0" algn="l">
              <a:spcBef>
                <a:spcPts val="0"/>
              </a:spcBef>
              <a:spcAft>
                <a:spcPts val="0"/>
              </a:spcAft>
              <a:buSzPts val="1100"/>
              <a:buAutoNum type="alphaLcPeriod"/>
            </a:pPr>
            <a:r>
              <a:rPr lang="en"/>
              <a:t>Synthetic samples</a:t>
            </a:r>
            <a:endParaRPr/>
          </a:p>
          <a:p>
            <a:pPr indent="-298450" lvl="1" marL="914400" rtl="0" algn="l">
              <a:spcBef>
                <a:spcPts val="0"/>
              </a:spcBef>
              <a:spcAft>
                <a:spcPts val="0"/>
              </a:spcAft>
              <a:buSzPts val="1100"/>
              <a:buAutoNum type="alphaLcPeriod"/>
            </a:pPr>
            <a:r>
              <a:rPr lang="en"/>
              <a:t>Hypothesis generation</a:t>
            </a:r>
            <a:endParaRPr/>
          </a:p>
        </p:txBody>
      </p:sp>
      <p:pic>
        <p:nvPicPr>
          <p:cNvPr id="2579" name="Google Shape;2579;p126"/>
          <p:cNvPicPr preferRelativeResize="0"/>
          <p:nvPr/>
        </p:nvPicPr>
        <p:blipFill rotWithShape="1">
          <a:blip r:embed="rId3">
            <a:alphaModFix/>
          </a:blip>
          <a:srcRect b="40610" l="0" r="0" t="0"/>
          <a:stretch/>
        </p:blipFill>
        <p:spPr>
          <a:xfrm>
            <a:off x="3796069" y="1418050"/>
            <a:ext cx="4484582" cy="2261100"/>
          </a:xfrm>
          <a:prstGeom prst="rect">
            <a:avLst/>
          </a:prstGeom>
          <a:noFill/>
          <a:ln>
            <a:noFill/>
          </a:ln>
        </p:spPr>
      </p:pic>
      <p:pic>
        <p:nvPicPr>
          <p:cNvPr id="2580" name="Google Shape;2580;p126"/>
          <p:cNvPicPr preferRelativeResize="0"/>
          <p:nvPr/>
        </p:nvPicPr>
        <p:blipFill>
          <a:blip r:embed="rId4">
            <a:alphaModFix/>
          </a:blip>
          <a:stretch>
            <a:fillRect/>
          </a:stretch>
        </p:blipFill>
        <p:spPr>
          <a:xfrm>
            <a:off x="4644875" y="1953250"/>
            <a:ext cx="4484574" cy="2054167"/>
          </a:xfrm>
          <a:prstGeom prst="rect">
            <a:avLst/>
          </a:prstGeom>
          <a:noFill/>
          <a:ln>
            <a:noFill/>
          </a:ln>
        </p:spPr>
      </p:pic>
      <p:pic>
        <p:nvPicPr>
          <p:cNvPr id="2581" name="Google Shape;2581;p126"/>
          <p:cNvPicPr preferRelativeResize="0"/>
          <p:nvPr/>
        </p:nvPicPr>
        <p:blipFill>
          <a:blip r:embed="rId5">
            <a:alphaModFix/>
          </a:blip>
          <a:stretch>
            <a:fillRect/>
          </a:stretch>
        </p:blipFill>
        <p:spPr>
          <a:xfrm>
            <a:off x="3796075" y="970250"/>
            <a:ext cx="5347924" cy="37747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127"/>
          <p:cNvSpPr txBox="1"/>
          <p:nvPr>
            <p:ph type="title"/>
          </p:nvPr>
        </p:nvSpPr>
        <p:spPr>
          <a:xfrm>
            <a:off x="729450" y="656050"/>
            <a:ext cx="3287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ChatGPT exaggerates </a:t>
            </a:r>
            <a:endParaRPr/>
          </a:p>
        </p:txBody>
      </p:sp>
      <p:pic>
        <p:nvPicPr>
          <p:cNvPr id="2587" name="Google Shape;2587;p127"/>
          <p:cNvPicPr preferRelativeResize="0"/>
          <p:nvPr/>
        </p:nvPicPr>
        <p:blipFill rotWithShape="1">
          <a:blip r:embed="rId3">
            <a:alphaModFix/>
          </a:blip>
          <a:srcRect b="0" l="0" r="13239" t="0"/>
          <a:stretch/>
        </p:blipFill>
        <p:spPr>
          <a:xfrm>
            <a:off x="4016427" y="0"/>
            <a:ext cx="5109701" cy="5143499"/>
          </a:xfrm>
          <a:prstGeom prst="rect">
            <a:avLst/>
          </a:prstGeom>
          <a:noFill/>
          <a:ln>
            <a:noFill/>
          </a:ln>
        </p:spPr>
      </p:pic>
      <p:sp>
        <p:nvSpPr>
          <p:cNvPr id="2588" name="Google Shape;2588;p127"/>
          <p:cNvSpPr txBox="1"/>
          <p:nvPr/>
        </p:nvSpPr>
        <p:spPr>
          <a:xfrm>
            <a:off x="643850" y="1638900"/>
            <a:ext cx="3007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For almost every measure of polarization, across almost every demographic profile, synthetic respondents exhibit greater polarization.</a:t>
            </a:r>
            <a:endParaRPr>
              <a:latin typeface="Lato"/>
              <a:ea typeface="Lato"/>
              <a:cs typeface="Lato"/>
              <a:sym typeface="Lat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pic>
        <p:nvPicPr>
          <p:cNvPr id="2593" name="Google Shape;2593;p128"/>
          <p:cNvPicPr preferRelativeResize="0"/>
          <p:nvPr/>
        </p:nvPicPr>
        <p:blipFill>
          <a:blip r:embed="rId3">
            <a:alphaModFix/>
          </a:blip>
          <a:stretch>
            <a:fillRect/>
          </a:stretch>
        </p:blipFill>
        <p:spPr>
          <a:xfrm>
            <a:off x="1465361" y="0"/>
            <a:ext cx="6213286" cy="51434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129"/>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ChatGPT is overly confident</a:t>
            </a:r>
            <a:endParaRPr/>
          </a:p>
        </p:txBody>
      </p:sp>
      <p:pic>
        <p:nvPicPr>
          <p:cNvPr id="2599" name="Google Shape;2599;p129"/>
          <p:cNvPicPr preferRelativeResize="0"/>
          <p:nvPr/>
        </p:nvPicPr>
        <p:blipFill rotWithShape="1">
          <a:blip r:embed="rId3">
            <a:alphaModFix/>
          </a:blip>
          <a:srcRect b="0" l="0" r="0" t="7261"/>
          <a:stretch/>
        </p:blipFill>
        <p:spPr>
          <a:xfrm>
            <a:off x="876900" y="1316975"/>
            <a:ext cx="7393799" cy="376767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130"/>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605" name="Google Shape;2605;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“Polls are intended to check political power and track how opinions change over time and vary between groups. To remove humans from the equation and rely on existing content to extrapolate opinions hard-wires the past into the present. Crucially, it also relies on the voices of the content’s creators to characterize the voices of others.”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sp>
        <p:nvSpPr>
          <p:cNvPr id="2610" name="Google Shape;2610;p131"/>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we are not luddites</a:t>
            </a:r>
            <a:endParaRPr/>
          </a:p>
        </p:txBody>
      </p:sp>
      <p:sp>
        <p:nvSpPr>
          <p:cNvPr id="2611" name="Google Shape;2611;p131"/>
          <p:cNvSpPr txBox="1"/>
          <p:nvPr>
            <p:ph idx="1" type="body"/>
          </p:nvPr>
        </p:nvSpPr>
        <p:spPr>
          <a:xfrm>
            <a:off x="729450" y="2078875"/>
            <a:ext cx="37335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are in the peak of inflated expectations</a:t>
            </a:r>
            <a:endParaRPr/>
          </a:p>
          <a:p>
            <a:pPr indent="-311150" lvl="0" marL="457200" rtl="0" algn="l">
              <a:spcBef>
                <a:spcPts val="0"/>
              </a:spcBef>
              <a:spcAft>
                <a:spcPts val="0"/>
              </a:spcAft>
              <a:buSzPts val="1300"/>
              <a:buChar char="●"/>
            </a:pPr>
            <a:r>
              <a:rPr lang="en"/>
              <a:t>We can’t uninvent things</a:t>
            </a:r>
            <a:endParaRPr/>
          </a:p>
          <a:p>
            <a:pPr indent="-311150" lvl="0" marL="457200" rtl="0" algn="l">
              <a:spcBef>
                <a:spcPts val="0"/>
              </a:spcBef>
              <a:spcAft>
                <a:spcPts val="0"/>
              </a:spcAft>
              <a:buSzPts val="1300"/>
              <a:buChar char="●"/>
            </a:pPr>
            <a:r>
              <a:rPr lang="en"/>
              <a:t>There are clearly benefits to AI</a:t>
            </a:r>
            <a:endParaRPr/>
          </a:p>
          <a:p>
            <a:pPr indent="-298450" lvl="1" marL="914400" rtl="0" algn="l">
              <a:spcBef>
                <a:spcPts val="0"/>
              </a:spcBef>
              <a:spcAft>
                <a:spcPts val="0"/>
              </a:spcAft>
              <a:buSzPts val="1100"/>
              <a:buChar char="○"/>
            </a:pPr>
            <a:r>
              <a:rPr lang="en"/>
              <a:t>Productivity gains</a:t>
            </a:r>
            <a:endParaRPr/>
          </a:p>
          <a:p>
            <a:pPr indent="-298450" lvl="1" marL="914400" rtl="0" algn="l">
              <a:spcBef>
                <a:spcPts val="0"/>
              </a:spcBef>
              <a:spcAft>
                <a:spcPts val="0"/>
              </a:spcAft>
              <a:buSzPts val="1100"/>
              <a:buChar char="○"/>
            </a:pPr>
            <a:r>
              <a:rPr lang="en"/>
              <a:t>Protect humans from disagreeable content</a:t>
            </a:r>
            <a:endParaRPr/>
          </a:p>
          <a:p>
            <a:pPr indent="-298450" lvl="1" marL="914400" rtl="0" algn="l">
              <a:spcBef>
                <a:spcPts val="0"/>
              </a:spcBef>
              <a:spcAft>
                <a:spcPts val="0"/>
              </a:spcAft>
              <a:buSzPts val="1100"/>
              <a:buChar char="○"/>
            </a:pPr>
            <a:r>
              <a:rPr lang="en"/>
              <a:t>Equalize an unequal academic playing field</a:t>
            </a:r>
            <a:endParaRPr/>
          </a:p>
          <a:p>
            <a:pPr indent="-311150" lvl="0" marL="457200" rtl="0" algn="l">
              <a:spcBef>
                <a:spcPts val="0"/>
              </a:spcBef>
              <a:spcAft>
                <a:spcPts val="0"/>
              </a:spcAft>
              <a:buSzPts val="1300"/>
              <a:buChar char="●"/>
            </a:pPr>
            <a:r>
              <a:rPr lang="en"/>
              <a:t>Ethics as a conversation</a:t>
            </a:r>
            <a:endParaRPr/>
          </a:p>
        </p:txBody>
      </p:sp>
      <p:pic>
        <p:nvPicPr>
          <p:cNvPr id="2612" name="Google Shape;2612;p131"/>
          <p:cNvPicPr preferRelativeResize="0"/>
          <p:nvPr/>
        </p:nvPicPr>
        <p:blipFill>
          <a:blip r:embed="rId3">
            <a:alphaModFix/>
          </a:blip>
          <a:stretch>
            <a:fillRect/>
          </a:stretch>
        </p:blipFill>
        <p:spPr>
          <a:xfrm>
            <a:off x="4509968" y="1191250"/>
            <a:ext cx="4525316" cy="3829100"/>
          </a:xfrm>
          <a:prstGeom prst="rect">
            <a:avLst/>
          </a:prstGeom>
          <a:noFill/>
          <a:ln>
            <a:noFill/>
          </a:ln>
        </p:spPr>
      </p:pic>
      <p:pic>
        <p:nvPicPr>
          <p:cNvPr id="2613" name="Google Shape;2613;p131"/>
          <p:cNvPicPr preferRelativeResize="0"/>
          <p:nvPr/>
        </p:nvPicPr>
        <p:blipFill>
          <a:blip r:embed="rId4">
            <a:alphaModFix/>
          </a:blip>
          <a:stretch>
            <a:fillRect/>
          </a:stretch>
        </p:blipFill>
        <p:spPr>
          <a:xfrm>
            <a:off x="5074450" y="1850525"/>
            <a:ext cx="3681251" cy="2389950"/>
          </a:xfrm>
          <a:prstGeom prst="rect">
            <a:avLst/>
          </a:prstGeom>
          <a:noFill/>
          <a:ln>
            <a:noFill/>
          </a:ln>
        </p:spPr>
      </p:pic>
      <p:sp>
        <p:nvSpPr>
          <p:cNvPr id="2614" name="Google Shape;2614;p131">
            <a:hlinkClick action="ppaction://hlinksldjump" r:id="rId5"/>
          </p:cNvPr>
          <p:cNvSpPr txBox="1"/>
          <p:nvPr>
            <p:ph type="title"/>
          </p:nvPr>
        </p:nvSpPr>
        <p:spPr>
          <a:xfrm>
            <a:off x="729450" y="656050"/>
            <a:ext cx="4604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is scary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61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61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shallow neural network</a:t>
            </a:r>
            <a:endParaRPr/>
          </a:p>
        </p:txBody>
      </p:sp>
      <p:sp>
        <p:nvSpPr>
          <p:cNvPr id="251" name="Google Shape;251;p24"/>
          <p:cNvSpPr/>
          <p:nvPr/>
        </p:nvSpPr>
        <p:spPr>
          <a:xfrm>
            <a:off x="1399200" y="1774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52" name="Google Shape;252;p24"/>
          <p:cNvSpPr/>
          <p:nvPr/>
        </p:nvSpPr>
        <p:spPr>
          <a:xfrm>
            <a:off x="1399200" y="2079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53" name="Google Shape;253;p24"/>
          <p:cNvSpPr/>
          <p:nvPr/>
        </p:nvSpPr>
        <p:spPr>
          <a:xfrm>
            <a:off x="1399200" y="2384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54" name="Google Shape;254;p24"/>
          <p:cNvSpPr/>
          <p:nvPr/>
        </p:nvSpPr>
        <p:spPr>
          <a:xfrm>
            <a:off x="1399200"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1</a:t>
            </a:r>
            <a:endParaRPr b="1">
              <a:solidFill>
                <a:schemeClr val="dk1"/>
              </a:solidFill>
            </a:endParaRPr>
          </a:p>
        </p:txBody>
      </p:sp>
      <p:sp>
        <p:nvSpPr>
          <p:cNvPr id="255" name="Google Shape;255;p24"/>
          <p:cNvSpPr/>
          <p:nvPr/>
        </p:nvSpPr>
        <p:spPr>
          <a:xfrm>
            <a:off x="1399200"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56" name="Google Shape;256;p24"/>
          <p:cNvSpPr/>
          <p:nvPr/>
        </p:nvSpPr>
        <p:spPr>
          <a:xfrm>
            <a:off x="1399200"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57" name="Google Shape;257;p24"/>
          <p:cNvSpPr/>
          <p:nvPr/>
        </p:nvSpPr>
        <p:spPr>
          <a:xfrm>
            <a:off x="1399200"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58" name="Google Shape;258;p24"/>
          <p:cNvSpPr/>
          <p:nvPr/>
        </p:nvSpPr>
        <p:spPr>
          <a:xfrm>
            <a:off x="1399200"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59" name="Google Shape;259;p24"/>
          <p:cNvSpPr/>
          <p:nvPr/>
        </p:nvSpPr>
        <p:spPr>
          <a:xfrm>
            <a:off x="1399200" y="4213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60" name="Google Shape;260;p24"/>
          <p:cNvSpPr txBox="1"/>
          <p:nvPr/>
        </p:nvSpPr>
        <p:spPr>
          <a:xfrm>
            <a:off x="985950" y="4473775"/>
            <a:ext cx="119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Input Layer</a:t>
            </a:r>
            <a:endParaRPr>
              <a:latin typeface="Lato"/>
              <a:ea typeface="Lato"/>
              <a:cs typeface="Lato"/>
              <a:sym typeface="Lato"/>
            </a:endParaRPr>
          </a:p>
        </p:txBody>
      </p:sp>
      <p:grpSp>
        <p:nvGrpSpPr>
          <p:cNvPr id="261" name="Google Shape;261;p24"/>
          <p:cNvGrpSpPr/>
          <p:nvPr/>
        </p:nvGrpSpPr>
        <p:grpSpPr>
          <a:xfrm>
            <a:off x="2962150" y="2384225"/>
            <a:ext cx="1390800" cy="2489750"/>
            <a:chOff x="3876550" y="2689025"/>
            <a:chExt cx="1390800" cy="2489750"/>
          </a:xfrm>
        </p:grpSpPr>
        <p:sp>
          <p:nvSpPr>
            <p:cNvPr id="262" name="Google Shape;262;p24"/>
            <p:cNvSpPr/>
            <p:nvPr/>
          </p:nvSpPr>
          <p:spPr>
            <a:xfrm>
              <a:off x="4389588"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4389588"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4389588"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4389588"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4389588"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txBox="1"/>
            <p:nvPr/>
          </p:nvSpPr>
          <p:spPr>
            <a:xfrm>
              <a:off x="3876550" y="4778575"/>
              <a:ext cx="13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 Layer</a:t>
              </a:r>
              <a:endParaRPr>
                <a:latin typeface="Lato"/>
                <a:ea typeface="Lato"/>
                <a:cs typeface="Lato"/>
                <a:sym typeface="Lato"/>
              </a:endParaRPr>
            </a:p>
          </p:txBody>
        </p:sp>
      </p:grpSp>
      <p:grpSp>
        <p:nvGrpSpPr>
          <p:cNvPr id="268" name="Google Shape;268;p24"/>
          <p:cNvGrpSpPr/>
          <p:nvPr/>
        </p:nvGrpSpPr>
        <p:grpSpPr>
          <a:xfrm>
            <a:off x="3839839" y="1547400"/>
            <a:ext cx="1711213" cy="2813675"/>
            <a:chOff x="4754239" y="1852200"/>
            <a:chExt cx="1711213" cy="2813675"/>
          </a:xfrm>
        </p:grpSpPr>
        <p:grpSp>
          <p:nvGrpSpPr>
            <p:cNvPr id="269" name="Google Shape;269;p24"/>
            <p:cNvGrpSpPr/>
            <p:nvPr/>
          </p:nvGrpSpPr>
          <p:grpSpPr>
            <a:xfrm>
              <a:off x="4754239" y="2227475"/>
              <a:ext cx="1711213" cy="2438400"/>
              <a:chOff x="4754239" y="2227475"/>
              <a:chExt cx="1711213" cy="2438400"/>
            </a:xfrm>
          </p:grpSpPr>
          <p:cxnSp>
            <p:nvCxnSpPr>
              <p:cNvPr id="270" name="Google Shape;270;p24"/>
              <p:cNvCxnSpPr/>
              <p:nvPr/>
            </p:nvCxnSpPr>
            <p:spPr>
              <a:xfrm flipH="1">
                <a:off x="4754239" y="22274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271" name="Google Shape;271;p24"/>
              <p:cNvCxnSpPr/>
              <p:nvPr/>
            </p:nvCxnSpPr>
            <p:spPr>
              <a:xfrm flipH="1">
                <a:off x="4754251" y="22274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272" name="Google Shape;272;p24"/>
              <p:cNvCxnSpPr/>
              <p:nvPr/>
            </p:nvCxnSpPr>
            <p:spPr>
              <a:xfrm flipH="1">
                <a:off x="4754239" y="22274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273" name="Google Shape;273;p24"/>
              <p:cNvCxnSpPr/>
              <p:nvPr/>
            </p:nvCxnSpPr>
            <p:spPr>
              <a:xfrm flipH="1">
                <a:off x="4754239" y="22274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274" name="Google Shape;274;p24"/>
              <p:cNvCxnSpPr/>
              <p:nvPr/>
            </p:nvCxnSpPr>
            <p:spPr>
              <a:xfrm flipH="1">
                <a:off x="4754251" y="2227475"/>
                <a:ext cx="1711200" cy="1828800"/>
              </a:xfrm>
              <a:prstGeom prst="straightConnector1">
                <a:avLst/>
              </a:prstGeom>
              <a:noFill/>
              <a:ln cap="flat" cmpd="sng" w="9525">
                <a:solidFill>
                  <a:schemeClr val="dk2"/>
                </a:solidFill>
                <a:prstDash val="solid"/>
                <a:round/>
                <a:headEnd len="med" w="med" type="triangle"/>
                <a:tailEnd len="med" w="med" type="none"/>
              </a:ln>
            </p:spPr>
          </p:cxnSp>
          <p:cxnSp>
            <p:nvCxnSpPr>
              <p:cNvPr id="275" name="Google Shape;275;p24"/>
              <p:cNvCxnSpPr/>
              <p:nvPr/>
            </p:nvCxnSpPr>
            <p:spPr>
              <a:xfrm flipH="1">
                <a:off x="4754251" y="25322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276" name="Google Shape;276;p24"/>
              <p:cNvCxnSpPr/>
              <p:nvPr/>
            </p:nvCxnSpPr>
            <p:spPr>
              <a:xfrm rot="10800000">
                <a:off x="4754239" y="28370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277" name="Google Shape;277;p24"/>
              <p:cNvCxnSpPr/>
              <p:nvPr/>
            </p:nvCxnSpPr>
            <p:spPr>
              <a:xfrm rot="10800000">
                <a:off x="4754239" y="28370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278" name="Google Shape;278;p24"/>
              <p:cNvCxnSpPr/>
              <p:nvPr/>
            </p:nvCxnSpPr>
            <p:spPr>
              <a:xfrm rot="10800000">
                <a:off x="4754251" y="28370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279" name="Google Shape;279;p24"/>
              <p:cNvCxnSpPr/>
              <p:nvPr/>
            </p:nvCxnSpPr>
            <p:spPr>
              <a:xfrm rot="10800000">
                <a:off x="4754239" y="28370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280" name="Google Shape;280;p24"/>
              <p:cNvCxnSpPr/>
              <p:nvPr/>
            </p:nvCxnSpPr>
            <p:spPr>
              <a:xfrm rot="10800000">
                <a:off x="4754239" y="28370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281" name="Google Shape;281;p24"/>
              <p:cNvCxnSpPr/>
              <p:nvPr/>
            </p:nvCxnSpPr>
            <p:spPr>
              <a:xfrm rot="10800000">
                <a:off x="4754239" y="28370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282" name="Google Shape;282;p24"/>
              <p:cNvCxnSpPr/>
              <p:nvPr/>
            </p:nvCxnSpPr>
            <p:spPr>
              <a:xfrm rot="10800000">
                <a:off x="4754239" y="2837075"/>
                <a:ext cx="1711200" cy="1828800"/>
              </a:xfrm>
              <a:prstGeom prst="straightConnector1">
                <a:avLst/>
              </a:prstGeom>
              <a:noFill/>
              <a:ln cap="flat" cmpd="sng" w="9525">
                <a:solidFill>
                  <a:schemeClr val="dk2"/>
                </a:solidFill>
                <a:prstDash val="solid"/>
                <a:round/>
                <a:headEnd len="med" w="med" type="triangle"/>
                <a:tailEnd len="med" w="med" type="none"/>
              </a:ln>
            </p:spPr>
          </p:cxnSp>
          <p:cxnSp>
            <p:nvCxnSpPr>
              <p:cNvPr id="283" name="Google Shape;283;p24"/>
              <p:cNvCxnSpPr/>
              <p:nvPr/>
            </p:nvCxnSpPr>
            <p:spPr>
              <a:xfrm rot="10800000">
                <a:off x="4754239" y="31418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284" name="Google Shape;284;p24"/>
              <p:cNvCxnSpPr/>
              <p:nvPr/>
            </p:nvCxnSpPr>
            <p:spPr>
              <a:xfrm rot="10800000">
                <a:off x="4754239" y="34466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285" name="Google Shape;285;p24"/>
              <p:cNvCxnSpPr/>
              <p:nvPr/>
            </p:nvCxnSpPr>
            <p:spPr>
              <a:xfrm rot="10800000">
                <a:off x="4754251" y="37514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286" name="Google Shape;286;p24"/>
              <p:cNvCxnSpPr/>
              <p:nvPr/>
            </p:nvCxnSpPr>
            <p:spPr>
              <a:xfrm rot="10800000">
                <a:off x="4754239" y="40562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287" name="Google Shape;287;p24"/>
              <p:cNvCxnSpPr/>
              <p:nvPr/>
            </p:nvCxnSpPr>
            <p:spPr>
              <a:xfrm flipH="1">
                <a:off x="4754239" y="25322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288" name="Google Shape;288;p24"/>
              <p:cNvCxnSpPr/>
              <p:nvPr/>
            </p:nvCxnSpPr>
            <p:spPr>
              <a:xfrm flipH="1">
                <a:off x="4754239" y="25322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289" name="Google Shape;289;p24"/>
              <p:cNvCxnSpPr/>
              <p:nvPr/>
            </p:nvCxnSpPr>
            <p:spPr>
              <a:xfrm flipH="1">
                <a:off x="4754239" y="25322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290" name="Google Shape;290;p24"/>
              <p:cNvCxnSpPr/>
              <p:nvPr/>
            </p:nvCxnSpPr>
            <p:spPr>
              <a:xfrm flipH="1">
                <a:off x="4754251" y="25322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291" name="Google Shape;291;p24"/>
              <p:cNvCxnSpPr/>
              <p:nvPr/>
            </p:nvCxnSpPr>
            <p:spPr>
              <a:xfrm flipH="1">
                <a:off x="4754239" y="28370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292" name="Google Shape;292;p24"/>
              <p:cNvCxnSpPr/>
              <p:nvPr/>
            </p:nvCxnSpPr>
            <p:spPr>
              <a:xfrm flipH="1">
                <a:off x="4754251" y="28370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293" name="Google Shape;293;p24"/>
              <p:cNvCxnSpPr/>
              <p:nvPr/>
            </p:nvCxnSpPr>
            <p:spPr>
              <a:xfrm flipH="1">
                <a:off x="4754239" y="28370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294" name="Google Shape;294;p24"/>
              <p:cNvCxnSpPr/>
              <p:nvPr/>
            </p:nvCxnSpPr>
            <p:spPr>
              <a:xfrm flipH="1">
                <a:off x="4754239" y="28370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295" name="Google Shape;295;p24"/>
              <p:cNvCxnSpPr/>
              <p:nvPr/>
            </p:nvCxnSpPr>
            <p:spPr>
              <a:xfrm rot="10800000">
                <a:off x="4754239" y="31418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296" name="Google Shape;296;p24"/>
              <p:cNvCxnSpPr/>
              <p:nvPr/>
            </p:nvCxnSpPr>
            <p:spPr>
              <a:xfrm flipH="1">
                <a:off x="4754239" y="31418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297" name="Google Shape;297;p24"/>
              <p:cNvCxnSpPr/>
              <p:nvPr/>
            </p:nvCxnSpPr>
            <p:spPr>
              <a:xfrm flipH="1">
                <a:off x="4754251" y="31418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298" name="Google Shape;298;p24"/>
              <p:cNvCxnSpPr/>
              <p:nvPr/>
            </p:nvCxnSpPr>
            <p:spPr>
              <a:xfrm flipH="1">
                <a:off x="4754239" y="31418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299" name="Google Shape;299;p24"/>
              <p:cNvCxnSpPr/>
              <p:nvPr/>
            </p:nvCxnSpPr>
            <p:spPr>
              <a:xfrm rot="10800000">
                <a:off x="4754239" y="31418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300" name="Google Shape;300;p24"/>
              <p:cNvCxnSpPr/>
              <p:nvPr/>
            </p:nvCxnSpPr>
            <p:spPr>
              <a:xfrm rot="10800000">
                <a:off x="4754239" y="34466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301" name="Google Shape;301;p24"/>
              <p:cNvCxnSpPr/>
              <p:nvPr/>
            </p:nvCxnSpPr>
            <p:spPr>
              <a:xfrm flipH="1">
                <a:off x="4754239" y="34466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302" name="Google Shape;302;p24"/>
              <p:cNvCxnSpPr/>
              <p:nvPr/>
            </p:nvCxnSpPr>
            <p:spPr>
              <a:xfrm flipH="1">
                <a:off x="4754251" y="34466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303" name="Google Shape;303;p24"/>
              <p:cNvCxnSpPr/>
              <p:nvPr/>
            </p:nvCxnSpPr>
            <p:spPr>
              <a:xfrm rot="10800000">
                <a:off x="4754239" y="31418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304" name="Google Shape;304;p24"/>
              <p:cNvCxnSpPr/>
              <p:nvPr/>
            </p:nvCxnSpPr>
            <p:spPr>
              <a:xfrm rot="10800000">
                <a:off x="4754239" y="34466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305" name="Google Shape;305;p24"/>
              <p:cNvCxnSpPr/>
              <p:nvPr/>
            </p:nvCxnSpPr>
            <p:spPr>
              <a:xfrm rot="10800000">
                <a:off x="4754251" y="37514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306" name="Google Shape;306;p24"/>
              <p:cNvCxnSpPr/>
              <p:nvPr/>
            </p:nvCxnSpPr>
            <p:spPr>
              <a:xfrm flipH="1">
                <a:off x="4754251" y="37514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307" name="Google Shape;307;p24"/>
              <p:cNvCxnSpPr/>
              <p:nvPr/>
            </p:nvCxnSpPr>
            <p:spPr>
              <a:xfrm rot="10800000">
                <a:off x="4754239" y="31418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308" name="Google Shape;308;p24"/>
              <p:cNvCxnSpPr/>
              <p:nvPr/>
            </p:nvCxnSpPr>
            <p:spPr>
              <a:xfrm rot="10800000">
                <a:off x="4754239" y="34466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309" name="Google Shape;309;p24"/>
              <p:cNvCxnSpPr/>
              <p:nvPr/>
            </p:nvCxnSpPr>
            <p:spPr>
              <a:xfrm rot="10800000">
                <a:off x="4754239" y="37514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310" name="Google Shape;310;p24"/>
              <p:cNvCxnSpPr/>
              <p:nvPr/>
            </p:nvCxnSpPr>
            <p:spPr>
              <a:xfrm rot="10800000">
                <a:off x="4754239" y="40562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311" name="Google Shape;311;p24"/>
              <p:cNvCxnSpPr/>
              <p:nvPr/>
            </p:nvCxnSpPr>
            <p:spPr>
              <a:xfrm rot="10800000">
                <a:off x="4754239" y="31418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312" name="Google Shape;312;p24"/>
              <p:cNvCxnSpPr/>
              <p:nvPr/>
            </p:nvCxnSpPr>
            <p:spPr>
              <a:xfrm rot="10800000">
                <a:off x="4754251" y="34466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313" name="Google Shape;313;p24"/>
              <p:cNvCxnSpPr/>
              <p:nvPr/>
            </p:nvCxnSpPr>
            <p:spPr>
              <a:xfrm rot="10800000">
                <a:off x="4754251" y="3751475"/>
                <a:ext cx="1711200" cy="609300"/>
              </a:xfrm>
              <a:prstGeom prst="straightConnector1">
                <a:avLst/>
              </a:prstGeom>
              <a:noFill/>
              <a:ln cap="flat" cmpd="sng" w="9525">
                <a:solidFill>
                  <a:schemeClr val="dk2"/>
                </a:solidFill>
                <a:prstDash val="solid"/>
                <a:round/>
                <a:headEnd len="med" w="med" type="triangle"/>
                <a:tailEnd len="med" w="med" type="none"/>
              </a:ln>
            </p:spPr>
          </p:cxnSp>
          <p:cxnSp>
            <p:nvCxnSpPr>
              <p:cNvPr id="314" name="Google Shape;314;p24"/>
              <p:cNvCxnSpPr/>
              <p:nvPr/>
            </p:nvCxnSpPr>
            <p:spPr>
              <a:xfrm rot="10800000">
                <a:off x="4754239" y="4056275"/>
                <a:ext cx="1711200" cy="304800"/>
              </a:xfrm>
              <a:prstGeom prst="straightConnector1">
                <a:avLst/>
              </a:prstGeom>
              <a:noFill/>
              <a:ln cap="flat" cmpd="sng" w="9525">
                <a:solidFill>
                  <a:schemeClr val="dk2"/>
                </a:solidFill>
                <a:prstDash val="solid"/>
                <a:round/>
                <a:headEnd len="med" w="med" type="triangle"/>
                <a:tailEnd len="med" w="med" type="none"/>
              </a:ln>
            </p:spPr>
          </p:cxnSp>
        </p:grpSp>
        <p:sp>
          <p:nvSpPr>
            <p:cNvPr id="315" name="Google Shape;315;p24"/>
            <p:cNvSpPr txBox="1"/>
            <p:nvPr/>
          </p:nvSpPr>
          <p:spPr>
            <a:xfrm>
              <a:off x="5480900" y="1852200"/>
              <a:ext cx="7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W’</a:t>
              </a:r>
              <a:endParaRPr b="1">
                <a:latin typeface="Lato"/>
                <a:ea typeface="Lato"/>
                <a:cs typeface="Lato"/>
                <a:sym typeface="Lato"/>
              </a:endParaRPr>
            </a:p>
          </p:txBody>
        </p:sp>
      </p:grpSp>
      <p:sp>
        <p:nvSpPr>
          <p:cNvPr id="316" name="Google Shape;316;p24"/>
          <p:cNvSpPr txBox="1"/>
          <p:nvPr/>
        </p:nvSpPr>
        <p:spPr>
          <a:xfrm>
            <a:off x="586650" y="3876091"/>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something</a:t>
            </a:r>
            <a:endParaRPr sz="1000">
              <a:latin typeface="Lato"/>
              <a:ea typeface="Lato"/>
              <a:cs typeface="Lato"/>
              <a:sym typeface="Lato"/>
            </a:endParaRPr>
          </a:p>
        </p:txBody>
      </p:sp>
      <p:sp>
        <p:nvSpPr>
          <p:cNvPr id="317" name="Google Shape;317;p24"/>
          <p:cNvSpPr txBox="1"/>
          <p:nvPr/>
        </p:nvSpPr>
        <p:spPr>
          <a:xfrm>
            <a:off x="311225" y="4176300"/>
            <a:ext cx="1087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commensurate</a:t>
            </a:r>
            <a:endParaRPr sz="1000">
              <a:latin typeface="Lato"/>
              <a:ea typeface="Lato"/>
              <a:cs typeface="Lato"/>
              <a:sym typeface="Lato"/>
            </a:endParaRPr>
          </a:p>
        </p:txBody>
      </p:sp>
      <p:grpSp>
        <p:nvGrpSpPr>
          <p:cNvPr id="318" name="Google Shape;318;p24"/>
          <p:cNvGrpSpPr/>
          <p:nvPr/>
        </p:nvGrpSpPr>
        <p:grpSpPr>
          <a:xfrm>
            <a:off x="2962150" y="2384225"/>
            <a:ext cx="1390800" cy="2489750"/>
            <a:chOff x="3876550" y="2689025"/>
            <a:chExt cx="1390800" cy="2489750"/>
          </a:xfrm>
        </p:grpSpPr>
        <p:sp>
          <p:nvSpPr>
            <p:cNvPr id="319" name="Google Shape;319;p24"/>
            <p:cNvSpPr/>
            <p:nvPr/>
          </p:nvSpPr>
          <p:spPr>
            <a:xfrm>
              <a:off x="4389588"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12</a:t>
              </a:r>
              <a:endParaRPr sz="1000"/>
            </a:p>
          </p:txBody>
        </p:sp>
        <p:sp>
          <p:nvSpPr>
            <p:cNvPr id="320" name="Google Shape;320;p24"/>
            <p:cNvSpPr/>
            <p:nvPr/>
          </p:nvSpPr>
          <p:spPr>
            <a:xfrm>
              <a:off x="4389588"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a:t>
              </a:r>
              <a:endParaRPr sz="1000"/>
            </a:p>
          </p:txBody>
        </p:sp>
        <p:sp>
          <p:nvSpPr>
            <p:cNvPr id="321" name="Google Shape;321;p24"/>
            <p:cNvSpPr/>
            <p:nvPr/>
          </p:nvSpPr>
          <p:spPr>
            <a:xfrm>
              <a:off x="4389588"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a:t>
              </a:r>
              <a:endParaRPr sz="1000"/>
            </a:p>
          </p:txBody>
        </p:sp>
        <p:sp>
          <p:nvSpPr>
            <p:cNvPr id="322" name="Google Shape;322;p24"/>
            <p:cNvSpPr/>
            <p:nvPr/>
          </p:nvSpPr>
          <p:spPr>
            <a:xfrm>
              <a:off x="4389588"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32</a:t>
              </a:r>
              <a:endParaRPr sz="1000"/>
            </a:p>
          </p:txBody>
        </p:sp>
        <p:sp>
          <p:nvSpPr>
            <p:cNvPr id="323" name="Google Shape;323;p24"/>
            <p:cNvSpPr/>
            <p:nvPr/>
          </p:nvSpPr>
          <p:spPr>
            <a:xfrm>
              <a:off x="4389588"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-8</a:t>
              </a:r>
              <a:endParaRPr sz="1000"/>
            </a:p>
          </p:txBody>
        </p:sp>
        <p:sp>
          <p:nvSpPr>
            <p:cNvPr id="324" name="Google Shape;324;p24"/>
            <p:cNvSpPr txBox="1"/>
            <p:nvPr/>
          </p:nvSpPr>
          <p:spPr>
            <a:xfrm>
              <a:off x="3876550" y="4778575"/>
              <a:ext cx="13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 Layer</a:t>
              </a:r>
              <a:endParaRPr>
                <a:latin typeface="Lato"/>
                <a:ea typeface="Lato"/>
                <a:cs typeface="Lato"/>
                <a:sym typeface="Lato"/>
              </a:endParaRPr>
            </a:p>
          </p:txBody>
        </p:sp>
      </p:grpSp>
      <p:grpSp>
        <p:nvGrpSpPr>
          <p:cNvPr id="325" name="Google Shape;325;p24"/>
          <p:cNvGrpSpPr/>
          <p:nvPr/>
        </p:nvGrpSpPr>
        <p:grpSpPr>
          <a:xfrm>
            <a:off x="393525" y="1774625"/>
            <a:ext cx="1005600" cy="2139950"/>
            <a:chOff x="1307925" y="2079425"/>
            <a:chExt cx="1005600" cy="2139950"/>
          </a:xfrm>
        </p:grpSpPr>
        <p:sp>
          <p:nvSpPr>
            <p:cNvPr id="326" name="Google Shape;326;p24"/>
            <p:cNvSpPr txBox="1"/>
            <p:nvPr/>
          </p:nvSpPr>
          <p:spPr>
            <a:xfrm>
              <a:off x="1501050" y="2079425"/>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327" name="Google Shape;327;p24"/>
            <p:cNvSpPr txBox="1"/>
            <p:nvPr/>
          </p:nvSpPr>
          <p:spPr>
            <a:xfrm>
              <a:off x="1501050" y="237963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328" name="Google Shape;328;p24"/>
            <p:cNvSpPr txBox="1"/>
            <p:nvPr/>
          </p:nvSpPr>
          <p:spPr>
            <a:xfrm>
              <a:off x="1501050" y="267984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329" name="Google Shape;329;p24"/>
            <p:cNvSpPr txBox="1"/>
            <p:nvPr/>
          </p:nvSpPr>
          <p:spPr>
            <a:xfrm>
              <a:off x="1501050" y="2980053"/>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1"/>
                  </a:solidFill>
                  <a:latin typeface="Lato"/>
                  <a:ea typeface="Lato"/>
                  <a:cs typeface="Lato"/>
                  <a:sym typeface="Lato"/>
                </a:rPr>
                <a:t>car</a:t>
              </a:r>
              <a:endParaRPr b="1" sz="1000">
                <a:solidFill>
                  <a:schemeClr val="dk1"/>
                </a:solidFill>
                <a:latin typeface="Lato"/>
                <a:ea typeface="Lato"/>
                <a:cs typeface="Lato"/>
                <a:sym typeface="Lato"/>
              </a:endParaRPr>
            </a:p>
          </p:txBody>
        </p:sp>
        <p:sp>
          <p:nvSpPr>
            <p:cNvPr id="330" name="Google Shape;330;p24"/>
            <p:cNvSpPr txBox="1"/>
            <p:nvPr/>
          </p:nvSpPr>
          <p:spPr>
            <a:xfrm>
              <a:off x="1501050" y="3280263"/>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331" name="Google Shape;331;p24"/>
            <p:cNvSpPr txBox="1"/>
            <p:nvPr/>
          </p:nvSpPr>
          <p:spPr>
            <a:xfrm>
              <a:off x="1501050" y="3580472"/>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332" name="Google Shape;332;p24"/>
            <p:cNvSpPr txBox="1"/>
            <p:nvPr/>
          </p:nvSpPr>
          <p:spPr>
            <a:xfrm>
              <a:off x="1307925" y="3880675"/>
              <a:ext cx="1005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supermarket</a:t>
              </a:r>
              <a:endParaRPr sz="1000">
                <a:latin typeface="Lato"/>
                <a:ea typeface="Lato"/>
                <a:cs typeface="Lato"/>
                <a:sym typeface="Lato"/>
              </a:endParaRPr>
            </a:p>
          </p:txBody>
        </p:sp>
      </p:grpSp>
      <p:grpSp>
        <p:nvGrpSpPr>
          <p:cNvPr id="333" name="Google Shape;333;p24"/>
          <p:cNvGrpSpPr/>
          <p:nvPr/>
        </p:nvGrpSpPr>
        <p:grpSpPr>
          <a:xfrm>
            <a:off x="5038200" y="1774625"/>
            <a:ext cx="1965650" cy="3099350"/>
            <a:chOff x="5952600" y="2079425"/>
            <a:chExt cx="1965650" cy="3099350"/>
          </a:xfrm>
        </p:grpSpPr>
        <p:grpSp>
          <p:nvGrpSpPr>
            <p:cNvPr id="334" name="Google Shape;334;p24"/>
            <p:cNvGrpSpPr/>
            <p:nvPr/>
          </p:nvGrpSpPr>
          <p:grpSpPr>
            <a:xfrm>
              <a:off x="5952600" y="2079425"/>
              <a:ext cx="1390800" cy="3099350"/>
              <a:chOff x="5952600" y="2079425"/>
              <a:chExt cx="1390800" cy="3099350"/>
            </a:xfrm>
          </p:grpSpPr>
          <p:sp>
            <p:nvSpPr>
              <p:cNvPr id="335" name="Google Shape;335;p24"/>
              <p:cNvSpPr/>
              <p:nvPr/>
            </p:nvSpPr>
            <p:spPr>
              <a:xfrm>
                <a:off x="6465600" y="2079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336" name="Google Shape;336;p24"/>
              <p:cNvSpPr/>
              <p:nvPr/>
            </p:nvSpPr>
            <p:spPr>
              <a:xfrm>
                <a:off x="6465600" y="2384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337" name="Google Shape;337;p24"/>
              <p:cNvSpPr/>
              <p:nvPr/>
            </p:nvSpPr>
            <p:spPr>
              <a:xfrm>
                <a:off x="6465600"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338" name="Google Shape;338;p24"/>
              <p:cNvSpPr/>
              <p:nvPr/>
            </p:nvSpPr>
            <p:spPr>
              <a:xfrm>
                <a:off x="6465600"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339" name="Google Shape;339;p24"/>
              <p:cNvSpPr/>
              <p:nvPr/>
            </p:nvSpPr>
            <p:spPr>
              <a:xfrm>
                <a:off x="6465600"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accent3"/>
                    </a:solidFill>
                  </a:rPr>
                  <a:t>.99</a:t>
                </a:r>
                <a:endParaRPr b="1" sz="1000">
                  <a:solidFill>
                    <a:schemeClr val="accent3"/>
                  </a:solidFill>
                </a:endParaRPr>
              </a:p>
            </p:txBody>
          </p:sp>
          <p:sp>
            <p:nvSpPr>
              <p:cNvPr id="340" name="Google Shape;340;p24"/>
              <p:cNvSpPr/>
              <p:nvPr/>
            </p:nvSpPr>
            <p:spPr>
              <a:xfrm>
                <a:off x="6465600"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341" name="Google Shape;341;p24"/>
              <p:cNvSpPr/>
              <p:nvPr/>
            </p:nvSpPr>
            <p:spPr>
              <a:xfrm>
                <a:off x="6465600"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342" name="Google Shape;342;p24"/>
              <p:cNvSpPr/>
              <p:nvPr/>
            </p:nvSpPr>
            <p:spPr>
              <a:xfrm>
                <a:off x="6465600" y="4213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343" name="Google Shape;343;p24"/>
              <p:cNvSpPr/>
              <p:nvPr/>
            </p:nvSpPr>
            <p:spPr>
              <a:xfrm>
                <a:off x="6465600" y="4517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344" name="Google Shape;344;p24"/>
              <p:cNvSpPr txBox="1"/>
              <p:nvPr/>
            </p:nvSpPr>
            <p:spPr>
              <a:xfrm>
                <a:off x="5952600" y="4778575"/>
                <a:ext cx="13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Output Layer</a:t>
                </a:r>
                <a:endParaRPr>
                  <a:latin typeface="Lato"/>
                  <a:ea typeface="Lato"/>
                  <a:cs typeface="Lato"/>
                  <a:sym typeface="Lato"/>
                </a:endParaRPr>
              </a:p>
            </p:txBody>
          </p:sp>
        </p:grpSp>
        <p:sp>
          <p:nvSpPr>
            <p:cNvPr id="345" name="Google Shape;345;p24"/>
            <p:cNvSpPr txBox="1"/>
            <p:nvPr/>
          </p:nvSpPr>
          <p:spPr>
            <a:xfrm>
              <a:off x="6835503" y="2079425"/>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346" name="Google Shape;346;p24"/>
            <p:cNvSpPr txBox="1"/>
            <p:nvPr/>
          </p:nvSpPr>
          <p:spPr>
            <a:xfrm>
              <a:off x="6835503" y="237963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347" name="Google Shape;347;p24"/>
            <p:cNvSpPr txBox="1"/>
            <p:nvPr/>
          </p:nvSpPr>
          <p:spPr>
            <a:xfrm>
              <a:off x="6835503" y="267984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348" name="Google Shape;348;p24"/>
            <p:cNvSpPr txBox="1"/>
            <p:nvPr/>
          </p:nvSpPr>
          <p:spPr>
            <a:xfrm>
              <a:off x="6835503" y="2980053"/>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car</a:t>
              </a:r>
              <a:endParaRPr sz="1000">
                <a:latin typeface="Lato"/>
                <a:ea typeface="Lato"/>
                <a:cs typeface="Lato"/>
                <a:sym typeface="Lato"/>
              </a:endParaRPr>
            </a:p>
          </p:txBody>
        </p:sp>
        <p:sp>
          <p:nvSpPr>
            <p:cNvPr id="349" name="Google Shape;349;p24"/>
            <p:cNvSpPr txBox="1"/>
            <p:nvPr/>
          </p:nvSpPr>
          <p:spPr>
            <a:xfrm>
              <a:off x="6835503" y="3280263"/>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3"/>
                  </a:solidFill>
                  <a:latin typeface="Lato"/>
                  <a:ea typeface="Lato"/>
                  <a:cs typeface="Lato"/>
                  <a:sym typeface="Lato"/>
                </a:rPr>
                <a:t>to</a:t>
              </a:r>
              <a:endParaRPr b="1" sz="1000">
                <a:solidFill>
                  <a:schemeClr val="accent3"/>
                </a:solidFill>
                <a:latin typeface="Lato"/>
                <a:ea typeface="Lato"/>
                <a:cs typeface="Lato"/>
                <a:sym typeface="Lato"/>
              </a:endParaRPr>
            </a:p>
          </p:txBody>
        </p:sp>
        <p:sp>
          <p:nvSpPr>
            <p:cNvPr id="350" name="Google Shape;350;p24"/>
            <p:cNvSpPr txBox="1"/>
            <p:nvPr/>
          </p:nvSpPr>
          <p:spPr>
            <a:xfrm>
              <a:off x="6835503" y="3580472"/>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351" name="Google Shape;351;p24"/>
            <p:cNvSpPr txBox="1"/>
            <p:nvPr/>
          </p:nvSpPr>
          <p:spPr>
            <a:xfrm>
              <a:off x="6835499" y="3880675"/>
              <a:ext cx="100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supermarket</a:t>
              </a:r>
              <a:endParaRPr sz="1000">
                <a:latin typeface="Lato"/>
                <a:ea typeface="Lato"/>
                <a:cs typeface="Lato"/>
                <a:sym typeface="Lato"/>
              </a:endParaRPr>
            </a:p>
          </p:txBody>
        </p:sp>
        <p:sp>
          <p:nvSpPr>
            <p:cNvPr id="352" name="Google Shape;352;p24"/>
            <p:cNvSpPr txBox="1"/>
            <p:nvPr/>
          </p:nvSpPr>
          <p:spPr>
            <a:xfrm>
              <a:off x="6835503" y="4180891"/>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something</a:t>
              </a:r>
              <a:endParaRPr sz="1000">
                <a:latin typeface="Lato"/>
                <a:ea typeface="Lato"/>
                <a:cs typeface="Lato"/>
                <a:sym typeface="Lato"/>
              </a:endParaRPr>
            </a:p>
          </p:txBody>
        </p:sp>
        <p:sp>
          <p:nvSpPr>
            <p:cNvPr id="353" name="Google Shape;353;p24"/>
            <p:cNvSpPr txBox="1"/>
            <p:nvPr/>
          </p:nvSpPr>
          <p:spPr>
            <a:xfrm>
              <a:off x="6830450" y="4481100"/>
              <a:ext cx="108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commensurate</a:t>
              </a:r>
              <a:endParaRPr sz="1000">
                <a:latin typeface="Lato"/>
                <a:ea typeface="Lato"/>
                <a:cs typeface="Lato"/>
                <a:sym typeface="Lato"/>
              </a:endParaRPr>
            </a:p>
          </p:txBody>
        </p:sp>
      </p:grpSp>
      <p:grpSp>
        <p:nvGrpSpPr>
          <p:cNvPr id="354" name="Google Shape;354;p24"/>
          <p:cNvGrpSpPr/>
          <p:nvPr/>
        </p:nvGrpSpPr>
        <p:grpSpPr>
          <a:xfrm>
            <a:off x="1758352" y="1547400"/>
            <a:ext cx="1711213" cy="2808950"/>
            <a:chOff x="1758352" y="1852200"/>
            <a:chExt cx="1711213" cy="2808950"/>
          </a:xfrm>
        </p:grpSpPr>
        <p:sp>
          <p:nvSpPr>
            <p:cNvPr id="355" name="Google Shape;355;p24"/>
            <p:cNvSpPr txBox="1"/>
            <p:nvPr/>
          </p:nvSpPr>
          <p:spPr>
            <a:xfrm>
              <a:off x="2220188" y="1852200"/>
              <a:ext cx="79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W</a:t>
              </a:r>
              <a:endParaRPr b="1">
                <a:latin typeface="Lato"/>
                <a:ea typeface="Lato"/>
                <a:cs typeface="Lato"/>
                <a:sym typeface="Lato"/>
              </a:endParaRPr>
            </a:p>
          </p:txBody>
        </p:sp>
        <p:grpSp>
          <p:nvGrpSpPr>
            <p:cNvPr id="356" name="Google Shape;356;p24"/>
            <p:cNvGrpSpPr/>
            <p:nvPr/>
          </p:nvGrpSpPr>
          <p:grpSpPr>
            <a:xfrm flipH="1">
              <a:off x="1758352" y="2222750"/>
              <a:ext cx="1711213" cy="2438400"/>
              <a:chOff x="4754239" y="2227475"/>
              <a:chExt cx="1711213" cy="2438400"/>
            </a:xfrm>
          </p:grpSpPr>
          <p:cxnSp>
            <p:nvCxnSpPr>
              <p:cNvPr id="357" name="Google Shape;357;p24"/>
              <p:cNvCxnSpPr/>
              <p:nvPr/>
            </p:nvCxnSpPr>
            <p:spPr>
              <a:xfrm flipH="1">
                <a:off x="4754239" y="22274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p24"/>
              <p:cNvCxnSpPr/>
              <p:nvPr/>
            </p:nvCxnSpPr>
            <p:spPr>
              <a:xfrm flipH="1">
                <a:off x="4754251" y="22274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359" name="Google Shape;359;p24"/>
              <p:cNvCxnSpPr/>
              <p:nvPr/>
            </p:nvCxnSpPr>
            <p:spPr>
              <a:xfrm flipH="1">
                <a:off x="4754239" y="22274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360" name="Google Shape;360;p24"/>
              <p:cNvCxnSpPr/>
              <p:nvPr/>
            </p:nvCxnSpPr>
            <p:spPr>
              <a:xfrm flipH="1">
                <a:off x="4754239" y="2227475"/>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24"/>
              <p:cNvCxnSpPr/>
              <p:nvPr/>
            </p:nvCxnSpPr>
            <p:spPr>
              <a:xfrm flipH="1">
                <a:off x="4754251" y="2227475"/>
                <a:ext cx="1711200" cy="18288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24"/>
              <p:cNvCxnSpPr/>
              <p:nvPr/>
            </p:nvCxnSpPr>
            <p:spPr>
              <a:xfrm flipH="1">
                <a:off x="4754251" y="25322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363" name="Google Shape;363;p24"/>
              <p:cNvCxnSpPr/>
              <p:nvPr/>
            </p:nvCxnSpPr>
            <p:spPr>
              <a:xfrm rot="10800000">
                <a:off x="4754239" y="28370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364" name="Google Shape;364;p24"/>
              <p:cNvCxnSpPr/>
              <p:nvPr/>
            </p:nvCxnSpPr>
            <p:spPr>
              <a:xfrm rot="10800000">
                <a:off x="4754239" y="28370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365" name="Google Shape;365;p24"/>
              <p:cNvCxnSpPr/>
              <p:nvPr/>
            </p:nvCxnSpPr>
            <p:spPr>
              <a:xfrm rot="10800000">
                <a:off x="4754251" y="28370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24"/>
              <p:cNvCxnSpPr/>
              <p:nvPr/>
            </p:nvCxnSpPr>
            <p:spPr>
              <a:xfrm rot="10800000">
                <a:off x="4754239" y="28370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24"/>
              <p:cNvCxnSpPr/>
              <p:nvPr/>
            </p:nvCxnSpPr>
            <p:spPr>
              <a:xfrm rot="10800000">
                <a:off x="4754239" y="28370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368" name="Google Shape;368;p24"/>
              <p:cNvCxnSpPr/>
              <p:nvPr/>
            </p:nvCxnSpPr>
            <p:spPr>
              <a:xfrm flipH="1">
                <a:off x="4754239" y="25322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369" name="Google Shape;369;p24"/>
              <p:cNvCxnSpPr/>
              <p:nvPr/>
            </p:nvCxnSpPr>
            <p:spPr>
              <a:xfrm flipH="1">
                <a:off x="4754239" y="25322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370" name="Google Shape;370;p24"/>
              <p:cNvCxnSpPr/>
              <p:nvPr/>
            </p:nvCxnSpPr>
            <p:spPr>
              <a:xfrm flipH="1">
                <a:off x="4754239" y="25322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371" name="Google Shape;371;p24"/>
              <p:cNvCxnSpPr/>
              <p:nvPr/>
            </p:nvCxnSpPr>
            <p:spPr>
              <a:xfrm flipH="1">
                <a:off x="4754251" y="2532275"/>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24"/>
              <p:cNvCxnSpPr/>
              <p:nvPr/>
            </p:nvCxnSpPr>
            <p:spPr>
              <a:xfrm flipH="1">
                <a:off x="4754239" y="28370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24"/>
              <p:cNvCxnSpPr/>
              <p:nvPr/>
            </p:nvCxnSpPr>
            <p:spPr>
              <a:xfrm flipH="1">
                <a:off x="4754251" y="28370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374" name="Google Shape;374;p24"/>
              <p:cNvCxnSpPr/>
              <p:nvPr/>
            </p:nvCxnSpPr>
            <p:spPr>
              <a:xfrm flipH="1">
                <a:off x="4754239" y="28370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375" name="Google Shape;375;p24"/>
              <p:cNvCxnSpPr/>
              <p:nvPr/>
            </p:nvCxnSpPr>
            <p:spPr>
              <a:xfrm flipH="1">
                <a:off x="4754239" y="28370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24"/>
              <p:cNvCxnSpPr/>
              <p:nvPr/>
            </p:nvCxnSpPr>
            <p:spPr>
              <a:xfrm rot="10800000">
                <a:off x="4754239" y="31418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377" name="Google Shape;377;p24"/>
              <p:cNvCxnSpPr/>
              <p:nvPr/>
            </p:nvCxnSpPr>
            <p:spPr>
              <a:xfrm flipH="1">
                <a:off x="4754239" y="31418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378" name="Google Shape;378;p24"/>
              <p:cNvCxnSpPr/>
              <p:nvPr/>
            </p:nvCxnSpPr>
            <p:spPr>
              <a:xfrm flipH="1">
                <a:off x="4754251" y="31418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379" name="Google Shape;379;p24"/>
              <p:cNvCxnSpPr/>
              <p:nvPr/>
            </p:nvCxnSpPr>
            <p:spPr>
              <a:xfrm flipH="1">
                <a:off x="4754239" y="31418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380" name="Google Shape;380;p24"/>
              <p:cNvCxnSpPr/>
              <p:nvPr/>
            </p:nvCxnSpPr>
            <p:spPr>
              <a:xfrm rot="10800000">
                <a:off x="4754239" y="31418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381" name="Google Shape;381;p24"/>
              <p:cNvCxnSpPr/>
              <p:nvPr/>
            </p:nvCxnSpPr>
            <p:spPr>
              <a:xfrm rot="10800000">
                <a:off x="4754239" y="34466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24"/>
              <p:cNvCxnSpPr/>
              <p:nvPr/>
            </p:nvCxnSpPr>
            <p:spPr>
              <a:xfrm flipH="1">
                <a:off x="4754239" y="34466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383" name="Google Shape;383;p24"/>
              <p:cNvCxnSpPr/>
              <p:nvPr/>
            </p:nvCxnSpPr>
            <p:spPr>
              <a:xfrm flipH="1">
                <a:off x="4754251" y="34466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384" name="Google Shape;384;p24"/>
              <p:cNvCxnSpPr/>
              <p:nvPr/>
            </p:nvCxnSpPr>
            <p:spPr>
              <a:xfrm rot="10800000">
                <a:off x="4754239" y="31418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385" name="Google Shape;385;p24"/>
              <p:cNvCxnSpPr/>
              <p:nvPr/>
            </p:nvCxnSpPr>
            <p:spPr>
              <a:xfrm rot="10800000">
                <a:off x="4754239" y="34466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386" name="Google Shape;386;p24"/>
              <p:cNvCxnSpPr/>
              <p:nvPr/>
            </p:nvCxnSpPr>
            <p:spPr>
              <a:xfrm rot="10800000">
                <a:off x="4754251" y="37514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387" name="Google Shape;387;p24"/>
              <p:cNvCxnSpPr/>
              <p:nvPr/>
            </p:nvCxnSpPr>
            <p:spPr>
              <a:xfrm flipH="1">
                <a:off x="4754251" y="37514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388" name="Google Shape;388;p24"/>
              <p:cNvCxnSpPr/>
              <p:nvPr/>
            </p:nvCxnSpPr>
            <p:spPr>
              <a:xfrm rot="10800000">
                <a:off x="4754239" y="31418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24"/>
              <p:cNvCxnSpPr/>
              <p:nvPr/>
            </p:nvCxnSpPr>
            <p:spPr>
              <a:xfrm rot="10800000">
                <a:off x="4754239" y="34466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390" name="Google Shape;390;p24"/>
              <p:cNvCxnSpPr/>
              <p:nvPr/>
            </p:nvCxnSpPr>
            <p:spPr>
              <a:xfrm rot="10800000">
                <a:off x="4754239" y="37514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391" name="Google Shape;391;p24"/>
              <p:cNvCxnSpPr/>
              <p:nvPr/>
            </p:nvCxnSpPr>
            <p:spPr>
              <a:xfrm rot="10800000">
                <a:off x="4754239" y="40562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392" name="Google Shape;392;p24"/>
              <p:cNvCxnSpPr/>
              <p:nvPr/>
            </p:nvCxnSpPr>
            <p:spPr>
              <a:xfrm rot="10800000">
                <a:off x="4754239" y="2837075"/>
                <a:ext cx="1711200" cy="1828800"/>
              </a:xfrm>
              <a:prstGeom prst="straightConnector1">
                <a:avLst/>
              </a:prstGeom>
              <a:noFill/>
              <a:ln cap="flat" cmpd="sng" w="9525">
                <a:solidFill>
                  <a:schemeClr val="dk2"/>
                </a:solidFill>
                <a:prstDash val="solid"/>
                <a:round/>
                <a:headEnd len="med" w="med" type="none"/>
                <a:tailEnd len="med" w="med" type="triangle"/>
              </a:ln>
            </p:spPr>
          </p:cxnSp>
          <p:cxnSp>
            <p:nvCxnSpPr>
              <p:cNvPr id="393" name="Google Shape;393;p24"/>
              <p:cNvCxnSpPr/>
              <p:nvPr/>
            </p:nvCxnSpPr>
            <p:spPr>
              <a:xfrm rot="10800000">
                <a:off x="4754251" y="37514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24"/>
              <p:cNvCxnSpPr/>
              <p:nvPr/>
            </p:nvCxnSpPr>
            <p:spPr>
              <a:xfrm rot="10800000">
                <a:off x="4754239" y="34466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24"/>
              <p:cNvCxnSpPr/>
              <p:nvPr/>
            </p:nvCxnSpPr>
            <p:spPr>
              <a:xfrm rot="10800000">
                <a:off x="4754239" y="40562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24"/>
              <p:cNvCxnSpPr/>
              <p:nvPr/>
            </p:nvCxnSpPr>
            <p:spPr>
              <a:xfrm rot="10800000">
                <a:off x="4754239" y="3141875"/>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p24"/>
              <p:cNvCxnSpPr/>
              <p:nvPr/>
            </p:nvCxnSpPr>
            <p:spPr>
              <a:xfrm rot="10800000">
                <a:off x="4754239" y="40562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24"/>
              <p:cNvCxnSpPr/>
              <p:nvPr/>
            </p:nvCxnSpPr>
            <p:spPr>
              <a:xfrm rot="10800000">
                <a:off x="4754251" y="3751475"/>
                <a:ext cx="1711200" cy="609300"/>
              </a:xfrm>
              <a:prstGeom prst="straightConnector1">
                <a:avLst/>
              </a:prstGeom>
              <a:noFill/>
              <a:ln cap="flat" cmpd="sng" w="9525">
                <a:solidFill>
                  <a:schemeClr val="dk2"/>
                </a:solidFill>
                <a:prstDash val="solid"/>
                <a:round/>
                <a:headEnd len="med" w="med" type="none"/>
                <a:tailEnd len="med" w="med" type="triangle"/>
              </a:ln>
            </p:spPr>
          </p:cxnSp>
          <p:cxnSp>
            <p:nvCxnSpPr>
              <p:cNvPr id="399" name="Google Shape;399;p24"/>
              <p:cNvCxnSpPr/>
              <p:nvPr/>
            </p:nvCxnSpPr>
            <p:spPr>
              <a:xfrm rot="10800000">
                <a:off x="4754239" y="31418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24"/>
              <p:cNvCxnSpPr/>
              <p:nvPr/>
            </p:nvCxnSpPr>
            <p:spPr>
              <a:xfrm rot="10800000">
                <a:off x="4754251" y="34466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401" name="Google Shape;401;p24"/>
              <p:cNvCxnSpPr/>
              <p:nvPr/>
            </p:nvCxnSpPr>
            <p:spPr>
              <a:xfrm rot="10800000">
                <a:off x="4754239" y="2837075"/>
                <a:ext cx="1711200" cy="1524000"/>
              </a:xfrm>
              <a:prstGeom prst="straightConnector1">
                <a:avLst/>
              </a:prstGeom>
              <a:noFill/>
              <a:ln cap="flat" cmpd="sng" w="9525">
                <a:solidFill>
                  <a:schemeClr val="dk2"/>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“Removing or reducing the centrality of humanity from social science and focusing on the black-boxed output of an LLM shifts our attention from characterizing and learning about the opinions and behavior of human beings – however imperfect and complicated those efforts may be – to studying outputs from an algorithm whose relationship to humanity is mostly unknown and, as we show in this study, is perhaps over-confidently misleading about societal differences.”</a:t>
            </a:r>
            <a:endParaRPr/>
          </a:p>
          <a:p>
            <a:pPr indent="-311150" lvl="0" marL="3657600" rtl="0" algn="l">
              <a:spcBef>
                <a:spcPts val="1200"/>
              </a:spcBef>
              <a:spcAft>
                <a:spcPts val="0"/>
              </a:spcAft>
              <a:buSzPts val="1300"/>
              <a:buChar char="-"/>
            </a:pPr>
            <a:r>
              <a:rPr lang="en"/>
              <a:t>Bisbee et al., 2023 (full credit to </a:t>
            </a:r>
            <a:r>
              <a:rPr lang="en" u="sng">
                <a:solidFill>
                  <a:schemeClr val="hlink"/>
                </a:solidFill>
                <a:hlinkClick r:id="rId3"/>
              </a:rPr>
              <a:t>Josh Clinton</a:t>
            </a:r>
            <a:r>
              <a:rPr lang="en"/>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5"/>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 and W’</a:t>
            </a:r>
            <a:endParaRPr/>
          </a:p>
        </p:txBody>
      </p:sp>
      <p:sp>
        <p:nvSpPr>
          <p:cNvPr id="407" name="Google Shape;407;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V x N  (or N x V) matrices of weights</a:t>
            </a:r>
            <a:endParaRPr/>
          </a:p>
          <a:p>
            <a:pPr indent="-298450" lvl="1" marL="914400" rtl="0" algn="l">
              <a:spcBef>
                <a:spcPts val="0"/>
              </a:spcBef>
              <a:spcAft>
                <a:spcPts val="0"/>
              </a:spcAft>
              <a:buSzPts val="1100"/>
              <a:buChar char="○"/>
            </a:pPr>
            <a:r>
              <a:rPr lang="en"/>
              <a:t>V is length of total vocabulary</a:t>
            </a:r>
            <a:endParaRPr/>
          </a:p>
          <a:p>
            <a:pPr indent="-298450" lvl="1" marL="914400" rtl="0" algn="l">
              <a:spcBef>
                <a:spcPts val="0"/>
              </a:spcBef>
              <a:spcAft>
                <a:spcPts val="0"/>
              </a:spcAft>
              <a:buSzPts val="1100"/>
              <a:buChar char="○"/>
            </a:pPr>
            <a:r>
              <a:rPr lang="en"/>
              <a:t>N is length of hidden layer</a:t>
            </a:r>
            <a:endParaRPr/>
          </a:p>
          <a:p>
            <a:pPr indent="-311150" lvl="0" marL="457200" rtl="0" algn="l">
              <a:spcBef>
                <a:spcPts val="0"/>
              </a:spcBef>
              <a:spcAft>
                <a:spcPts val="0"/>
              </a:spcAft>
              <a:buSzPts val="1300"/>
              <a:buChar char="●"/>
            </a:pPr>
            <a:r>
              <a:rPr b="1" lang="en"/>
              <a:t>W</a:t>
            </a:r>
            <a:r>
              <a:rPr lang="en"/>
              <a:t> is the encoding matrix</a:t>
            </a:r>
            <a:endParaRPr/>
          </a:p>
          <a:p>
            <a:pPr indent="-298450" lvl="1" marL="914400" rtl="0" algn="l">
              <a:spcBef>
                <a:spcPts val="0"/>
              </a:spcBef>
              <a:spcAft>
                <a:spcPts val="0"/>
              </a:spcAft>
              <a:buSzPts val="1100"/>
              <a:buChar char="○"/>
            </a:pPr>
            <a:r>
              <a:rPr lang="en"/>
              <a:t>Converts one-hot vector into hidden layer</a:t>
            </a:r>
            <a:endParaRPr/>
          </a:p>
          <a:p>
            <a:pPr indent="-311150" lvl="0" marL="457200" rtl="0" algn="l">
              <a:spcBef>
                <a:spcPts val="0"/>
              </a:spcBef>
              <a:spcAft>
                <a:spcPts val="0"/>
              </a:spcAft>
              <a:buSzPts val="1300"/>
              <a:buChar char="●"/>
            </a:pPr>
            <a:r>
              <a:rPr b="1" lang="en"/>
              <a:t>W’</a:t>
            </a:r>
            <a:r>
              <a:rPr lang="en"/>
              <a:t> is the decoding matrix</a:t>
            </a:r>
            <a:endParaRPr/>
          </a:p>
          <a:p>
            <a:pPr indent="-298450" lvl="1" marL="914400" rtl="0" algn="l">
              <a:spcBef>
                <a:spcPts val="0"/>
              </a:spcBef>
              <a:spcAft>
                <a:spcPts val="0"/>
              </a:spcAft>
              <a:buSzPts val="1100"/>
              <a:buChar char="○"/>
            </a:pPr>
            <a:r>
              <a:rPr lang="en"/>
              <a:t>Converts the hidden layer into predictions</a:t>
            </a:r>
            <a:endParaRPr/>
          </a:p>
          <a:p>
            <a:pPr indent="-298450" lvl="1" marL="914400" rtl="0" algn="l">
              <a:spcBef>
                <a:spcPts val="0"/>
              </a:spcBef>
              <a:spcAft>
                <a:spcPts val="0"/>
              </a:spcAft>
              <a:buSzPts val="1100"/>
              <a:buChar char="○"/>
            </a:pPr>
            <a:r>
              <a:rPr lang="en"/>
              <a:t>Applies a softmax function to convert raw numbers into probabilities</a:t>
            </a:r>
            <a:endParaRPr/>
          </a:p>
        </p:txBody>
      </p:sp>
      <p:sp>
        <p:nvSpPr>
          <p:cNvPr id="408" name="Google Shape;408;p25"/>
          <p:cNvSpPr/>
          <p:nvPr/>
        </p:nvSpPr>
        <p:spPr>
          <a:xfrm>
            <a:off x="5861325" y="671150"/>
            <a:ext cx="2583000" cy="19248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5"/>
          <p:cNvSpPr txBox="1"/>
          <p:nvPr/>
        </p:nvSpPr>
        <p:spPr>
          <a:xfrm>
            <a:off x="6190450" y="810300"/>
            <a:ext cx="2418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a:t>
            </a:r>
            <a:r>
              <a:rPr baseline="-25000" lang="en">
                <a:latin typeface="Lato"/>
                <a:ea typeface="Lato"/>
                <a:cs typeface="Lato"/>
                <a:sym typeface="Lato"/>
              </a:rPr>
              <a:t>1,1</a:t>
            </a:r>
            <a:r>
              <a:rPr lang="en">
                <a:latin typeface="Lato"/>
                <a:ea typeface="Lato"/>
                <a:cs typeface="Lato"/>
                <a:sym typeface="Lato"/>
              </a:rPr>
              <a:t>   w</a:t>
            </a:r>
            <a:r>
              <a:rPr baseline="-25000" lang="en">
                <a:latin typeface="Lato"/>
                <a:ea typeface="Lato"/>
                <a:cs typeface="Lato"/>
                <a:sym typeface="Lato"/>
              </a:rPr>
              <a:t>1,2</a:t>
            </a:r>
            <a:r>
              <a:rPr lang="en">
                <a:latin typeface="Lato"/>
                <a:ea typeface="Lato"/>
                <a:cs typeface="Lato"/>
                <a:sym typeface="Lato"/>
              </a:rPr>
              <a:t>   …   w</a:t>
            </a:r>
            <a:r>
              <a:rPr baseline="-25000" lang="en">
                <a:latin typeface="Lato"/>
                <a:ea typeface="Lato"/>
                <a:cs typeface="Lato"/>
                <a:sym typeface="Lato"/>
              </a:rPr>
              <a:t>1,n-1</a:t>
            </a:r>
            <a:r>
              <a:rPr lang="en">
                <a:latin typeface="Lato"/>
                <a:ea typeface="Lato"/>
                <a:cs typeface="Lato"/>
                <a:sym typeface="Lato"/>
              </a:rPr>
              <a:t>   w</a:t>
            </a:r>
            <a:r>
              <a:rPr baseline="-25000" lang="en">
                <a:latin typeface="Lato"/>
                <a:ea typeface="Lato"/>
                <a:cs typeface="Lato"/>
                <a:sym typeface="Lato"/>
              </a:rPr>
              <a:t>1,n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a:t>
            </a:r>
            <a:r>
              <a:rPr baseline="-25000" lang="en">
                <a:latin typeface="Lato"/>
                <a:ea typeface="Lato"/>
                <a:cs typeface="Lato"/>
                <a:sym typeface="Lato"/>
              </a:rPr>
              <a:t>2,1</a:t>
            </a:r>
            <a:r>
              <a:rPr lang="en">
                <a:latin typeface="Lato"/>
                <a:ea typeface="Lato"/>
                <a:cs typeface="Lato"/>
                <a:sym typeface="Lato"/>
              </a:rPr>
              <a:t>   w</a:t>
            </a:r>
            <a:r>
              <a:rPr baseline="-25000" lang="en">
                <a:latin typeface="Lato"/>
                <a:ea typeface="Lato"/>
                <a:cs typeface="Lato"/>
                <a:sym typeface="Lato"/>
              </a:rPr>
              <a:t>2,2</a:t>
            </a:r>
            <a:r>
              <a:rPr lang="en">
                <a:latin typeface="Lato"/>
                <a:ea typeface="Lato"/>
                <a:cs typeface="Lato"/>
                <a:sym typeface="Lato"/>
              </a:rPr>
              <a:t>   …   w</a:t>
            </a:r>
            <a:r>
              <a:rPr baseline="-25000" lang="en">
                <a:latin typeface="Lato"/>
                <a:ea typeface="Lato"/>
                <a:cs typeface="Lato"/>
                <a:sym typeface="Lato"/>
              </a:rPr>
              <a:t>2,n-1</a:t>
            </a:r>
            <a:r>
              <a:rPr lang="en">
                <a:latin typeface="Lato"/>
                <a:ea typeface="Lato"/>
                <a:cs typeface="Lato"/>
                <a:sym typeface="Lato"/>
              </a:rPr>
              <a:t>   w</a:t>
            </a:r>
            <a:r>
              <a:rPr baseline="-25000" lang="en">
                <a:latin typeface="Lato"/>
                <a:ea typeface="Lato"/>
                <a:cs typeface="Lato"/>
                <a:sym typeface="Lato"/>
              </a:rPr>
              <a:t>2,n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     .      .     .      .     .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a:t>
            </a:r>
            <a:r>
              <a:rPr baseline="-25000" lang="en">
                <a:latin typeface="Lato"/>
                <a:ea typeface="Lato"/>
                <a:cs typeface="Lato"/>
                <a:sym typeface="Lato"/>
              </a:rPr>
              <a:t>v,1</a:t>
            </a:r>
            <a:r>
              <a:rPr lang="en">
                <a:latin typeface="Lato"/>
                <a:ea typeface="Lato"/>
                <a:cs typeface="Lato"/>
                <a:sym typeface="Lato"/>
              </a:rPr>
              <a:t>   w</a:t>
            </a:r>
            <a:r>
              <a:rPr baseline="-25000" lang="en">
                <a:latin typeface="Lato"/>
                <a:ea typeface="Lato"/>
                <a:cs typeface="Lato"/>
                <a:sym typeface="Lato"/>
              </a:rPr>
              <a:t>v,2</a:t>
            </a:r>
            <a:r>
              <a:rPr lang="en">
                <a:latin typeface="Lato"/>
                <a:ea typeface="Lato"/>
                <a:cs typeface="Lato"/>
                <a:sym typeface="Lato"/>
              </a:rPr>
              <a:t>   …   w</a:t>
            </a:r>
            <a:r>
              <a:rPr baseline="-25000" lang="en">
                <a:latin typeface="Lato"/>
                <a:ea typeface="Lato"/>
                <a:cs typeface="Lato"/>
                <a:sym typeface="Lato"/>
              </a:rPr>
              <a:t>v,n-1</a:t>
            </a:r>
            <a:r>
              <a:rPr lang="en">
                <a:latin typeface="Lato"/>
                <a:ea typeface="Lato"/>
                <a:cs typeface="Lato"/>
                <a:sym typeface="Lato"/>
              </a:rPr>
              <a:t>   w</a:t>
            </a:r>
            <a:r>
              <a:rPr baseline="-25000" lang="en">
                <a:latin typeface="Lato"/>
                <a:ea typeface="Lato"/>
                <a:cs typeface="Lato"/>
                <a:sym typeface="Lato"/>
              </a:rPr>
              <a:t>v,n</a:t>
            </a:r>
            <a:endParaRPr>
              <a:latin typeface="Lato"/>
              <a:ea typeface="Lato"/>
              <a:cs typeface="Lato"/>
              <a:sym typeface="Lato"/>
            </a:endParaRPr>
          </a:p>
        </p:txBody>
      </p:sp>
      <p:sp>
        <p:nvSpPr>
          <p:cNvPr id="410" name="Google Shape;410;p25"/>
          <p:cNvSpPr txBox="1"/>
          <p:nvPr/>
        </p:nvSpPr>
        <p:spPr>
          <a:xfrm>
            <a:off x="5351525" y="1389845"/>
            <a:ext cx="73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W</a:t>
            </a:r>
            <a:endParaRPr b="1" baseline="-25000" sz="1600">
              <a:latin typeface="Lato"/>
              <a:ea typeface="Lato"/>
              <a:cs typeface="Lato"/>
              <a:sym typeface="Lato"/>
            </a:endParaRPr>
          </a:p>
        </p:txBody>
      </p:sp>
      <p:sp>
        <p:nvSpPr>
          <p:cNvPr id="411" name="Google Shape;411;p25"/>
          <p:cNvSpPr/>
          <p:nvPr/>
        </p:nvSpPr>
        <p:spPr>
          <a:xfrm>
            <a:off x="5861325" y="3046575"/>
            <a:ext cx="2583000" cy="19248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txBox="1"/>
          <p:nvPr/>
        </p:nvSpPr>
        <p:spPr>
          <a:xfrm>
            <a:off x="6190450" y="3185725"/>
            <a:ext cx="2418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a:t>
            </a:r>
            <a:r>
              <a:rPr baseline="-25000" lang="en">
                <a:latin typeface="Lato"/>
                <a:ea typeface="Lato"/>
                <a:cs typeface="Lato"/>
                <a:sym typeface="Lato"/>
              </a:rPr>
              <a:t>1,1</a:t>
            </a:r>
            <a:r>
              <a:rPr lang="en">
                <a:latin typeface="Lato"/>
                <a:ea typeface="Lato"/>
                <a:cs typeface="Lato"/>
                <a:sym typeface="Lato"/>
              </a:rPr>
              <a:t>   w</a:t>
            </a:r>
            <a:r>
              <a:rPr baseline="-25000" lang="en">
                <a:latin typeface="Lato"/>
                <a:ea typeface="Lato"/>
                <a:cs typeface="Lato"/>
                <a:sym typeface="Lato"/>
              </a:rPr>
              <a:t>1,2</a:t>
            </a:r>
            <a:r>
              <a:rPr lang="en">
                <a:latin typeface="Lato"/>
                <a:ea typeface="Lato"/>
                <a:cs typeface="Lato"/>
                <a:sym typeface="Lato"/>
              </a:rPr>
              <a:t>   …   w</a:t>
            </a:r>
            <a:r>
              <a:rPr baseline="-25000" lang="en">
                <a:latin typeface="Lato"/>
                <a:ea typeface="Lato"/>
                <a:cs typeface="Lato"/>
                <a:sym typeface="Lato"/>
              </a:rPr>
              <a:t>1,v-1</a:t>
            </a:r>
            <a:r>
              <a:rPr lang="en">
                <a:latin typeface="Lato"/>
                <a:ea typeface="Lato"/>
                <a:cs typeface="Lato"/>
                <a:sym typeface="Lato"/>
              </a:rPr>
              <a:t>   w</a:t>
            </a:r>
            <a:r>
              <a:rPr baseline="-25000" lang="en">
                <a:latin typeface="Lato"/>
                <a:ea typeface="Lato"/>
                <a:cs typeface="Lato"/>
                <a:sym typeface="Lato"/>
              </a:rPr>
              <a:t>1,v</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a:t>
            </a:r>
            <a:r>
              <a:rPr baseline="-25000" lang="en">
                <a:latin typeface="Lato"/>
                <a:ea typeface="Lato"/>
                <a:cs typeface="Lato"/>
                <a:sym typeface="Lato"/>
              </a:rPr>
              <a:t>2,1</a:t>
            </a:r>
            <a:r>
              <a:rPr lang="en">
                <a:latin typeface="Lato"/>
                <a:ea typeface="Lato"/>
                <a:cs typeface="Lato"/>
                <a:sym typeface="Lato"/>
              </a:rPr>
              <a:t>   w</a:t>
            </a:r>
            <a:r>
              <a:rPr baseline="-25000" lang="en">
                <a:latin typeface="Lato"/>
                <a:ea typeface="Lato"/>
                <a:cs typeface="Lato"/>
                <a:sym typeface="Lato"/>
              </a:rPr>
              <a:t>2,2</a:t>
            </a:r>
            <a:r>
              <a:rPr lang="en">
                <a:latin typeface="Lato"/>
                <a:ea typeface="Lato"/>
                <a:cs typeface="Lato"/>
                <a:sym typeface="Lato"/>
              </a:rPr>
              <a:t>   …   w</a:t>
            </a:r>
            <a:r>
              <a:rPr baseline="-25000" lang="en">
                <a:latin typeface="Lato"/>
                <a:ea typeface="Lato"/>
                <a:cs typeface="Lato"/>
                <a:sym typeface="Lato"/>
              </a:rPr>
              <a:t>2,v-1</a:t>
            </a:r>
            <a:r>
              <a:rPr lang="en">
                <a:latin typeface="Lato"/>
                <a:ea typeface="Lato"/>
                <a:cs typeface="Lato"/>
                <a:sym typeface="Lato"/>
              </a:rPr>
              <a:t>   w</a:t>
            </a:r>
            <a:r>
              <a:rPr baseline="-25000" lang="en">
                <a:latin typeface="Lato"/>
                <a:ea typeface="Lato"/>
                <a:cs typeface="Lato"/>
                <a:sym typeface="Lato"/>
              </a:rPr>
              <a:t>2,v</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     .      .     .      .     .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a:t>
            </a:r>
            <a:r>
              <a:rPr baseline="-25000" lang="en">
                <a:latin typeface="Lato"/>
                <a:ea typeface="Lato"/>
                <a:cs typeface="Lato"/>
                <a:sym typeface="Lato"/>
              </a:rPr>
              <a:t>n</a:t>
            </a:r>
            <a:r>
              <a:rPr baseline="-25000" lang="en">
                <a:latin typeface="Lato"/>
                <a:ea typeface="Lato"/>
                <a:cs typeface="Lato"/>
                <a:sym typeface="Lato"/>
              </a:rPr>
              <a:t>,1</a:t>
            </a:r>
            <a:r>
              <a:rPr lang="en">
                <a:latin typeface="Lato"/>
                <a:ea typeface="Lato"/>
                <a:cs typeface="Lato"/>
                <a:sym typeface="Lato"/>
              </a:rPr>
              <a:t>   w</a:t>
            </a:r>
            <a:r>
              <a:rPr baseline="-25000" lang="en">
                <a:latin typeface="Lato"/>
                <a:ea typeface="Lato"/>
                <a:cs typeface="Lato"/>
                <a:sym typeface="Lato"/>
              </a:rPr>
              <a:t>n</a:t>
            </a:r>
            <a:r>
              <a:rPr baseline="-25000" lang="en">
                <a:latin typeface="Lato"/>
                <a:ea typeface="Lato"/>
                <a:cs typeface="Lato"/>
                <a:sym typeface="Lato"/>
              </a:rPr>
              <a:t>,2</a:t>
            </a:r>
            <a:r>
              <a:rPr lang="en">
                <a:latin typeface="Lato"/>
                <a:ea typeface="Lato"/>
                <a:cs typeface="Lato"/>
                <a:sym typeface="Lato"/>
              </a:rPr>
              <a:t>   …   w</a:t>
            </a:r>
            <a:r>
              <a:rPr baseline="-25000" lang="en">
                <a:latin typeface="Lato"/>
                <a:ea typeface="Lato"/>
                <a:cs typeface="Lato"/>
                <a:sym typeface="Lato"/>
              </a:rPr>
              <a:t>n</a:t>
            </a:r>
            <a:r>
              <a:rPr baseline="-25000" lang="en">
                <a:latin typeface="Lato"/>
                <a:ea typeface="Lato"/>
                <a:cs typeface="Lato"/>
                <a:sym typeface="Lato"/>
              </a:rPr>
              <a:t>,v-1</a:t>
            </a:r>
            <a:r>
              <a:rPr lang="en">
                <a:latin typeface="Lato"/>
                <a:ea typeface="Lato"/>
                <a:cs typeface="Lato"/>
                <a:sym typeface="Lato"/>
              </a:rPr>
              <a:t>   w</a:t>
            </a:r>
            <a:r>
              <a:rPr baseline="-25000" lang="en">
                <a:latin typeface="Lato"/>
                <a:ea typeface="Lato"/>
                <a:cs typeface="Lato"/>
                <a:sym typeface="Lato"/>
              </a:rPr>
              <a:t>n</a:t>
            </a:r>
            <a:r>
              <a:rPr baseline="-25000" lang="en">
                <a:latin typeface="Lato"/>
                <a:ea typeface="Lato"/>
                <a:cs typeface="Lato"/>
                <a:sym typeface="Lato"/>
              </a:rPr>
              <a:t>,v</a:t>
            </a:r>
            <a:endParaRPr>
              <a:latin typeface="Lato"/>
              <a:ea typeface="Lato"/>
              <a:cs typeface="Lato"/>
              <a:sym typeface="Lato"/>
            </a:endParaRPr>
          </a:p>
        </p:txBody>
      </p:sp>
      <p:sp>
        <p:nvSpPr>
          <p:cNvPr id="413" name="Google Shape;413;p25"/>
          <p:cNvSpPr txBox="1"/>
          <p:nvPr/>
        </p:nvSpPr>
        <p:spPr>
          <a:xfrm>
            <a:off x="5351525" y="3765270"/>
            <a:ext cx="73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W’</a:t>
            </a:r>
            <a:endParaRPr b="1" baseline="-25000" sz="16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6"/>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
            </a:r>
            <a:endParaRPr/>
          </a:p>
        </p:txBody>
      </p:sp>
      <p:sp>
        <p:nvSpPr>
          <p:cNvPr id="419" name="Google Shape;419;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 drove my car to the supermarket.”</a:t>
            </a:r>
            <a:endParaRPr/>
          </a:p>
          <a:p>
            <a:pPr indent="-298450" lvl="1" marL="914400" rtl="0" algn="l">
              <a:spcBef>
                <a:spcPts val="0"/>
              </a:spcBef>
              <a:spcAft>
                <a:spcPts val="0"/>
              </a:spcAft>
              <a:buSzPts val="1100"/>
              <a:buChar char="○"/>
            </a:pPr>
            <a:r>
              <a:rPr lang="en"/>
              <a:t>V = 7</a:t>
            </a:r>
            <a:endParaRPr/>
          </a:p>
          <a:p>
            <a:pPr indent="-311150" lvl="0" marL="457200" rtl="0" algn="l">
              <a:spcBef>
                <a:spcPts val="0"/>
              </a:spcBef>
              <a:spcAft>
                <a:spcPts val="0"/>
              </a:spcAft>
              <a:buSzPts val="1300"/>
              <a:buChar char="●"/>
            </a:pPr>
            <a:r>
              <a:rPr lang="en"/>
              <a:t>Let’s choose N = 3</a:t>
            </a:r>
            <a:endParaRPr/>
          </a:p>
        </p:txBody>
      </p:sp>
      <p:grpSp>
        <p:nvGrpSpPr>
          <p:cNvPr id="420" name="Google Shape;420;p26"/>
          <p:cNvGrpSpPr/>
          <p:nvPr/>
        </p:nvGrpSpPr>
        <p:grpSpPr>
          <a:xfrm>
            <a:off x="6089925" y="1280725"/>
            <a:ext cx="1944600" cy="3658775"/>
            <a:chOff x="6089925" y="1280725"/>
            <a:chExt cx="1944600" cy="3658775"/>
          </a:xfrm>
        </p:grpSpPr>
        <p:grpSp>
          <p:nvGrpSpPr>
            <p:cNvPr id="421" name="Google Shape;421;p26"/>
            <p:cNvGrpSpPr/>
            <p:nvPr/>
          </p:nvGrpSpPr>
          <p:grpSpPr>
            <a:xfrm>
              <a:off x="6089925" y="1814150"/>
              <a:ext cx="1944600" cy="3125350"/>
              <a:chOff x="6089925" y="1814150"/>
              <a:chExt cx="1944600" cy="3125350"/>
            </a:xfrm>
          </p:grpSpPr>
          <p:sp>
            <p:nvSpPr>
              <p:cNvPr id="422" name="Google Shape;422;p26"/>
              <p:cNvSpPr/>
              <p:nvPr/>
            </p:nvSpPr>
            <p:spPr>
              <a:xfrm>
                <a:off x="6089925" y="1814150"/>
                <a:ext cx="1944600" cy="3075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txBox="1"/>
              <p:nvPr/>
            </p:nvSpPr>
            <p:spPr>
              <a:xfrm>
                <a:off x="6419050" y="1953300"/>
                <a:ext cx="14136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0.3 ,  1.5,   -4.1</a:t>
                </a:r>
                <a:endParaRPr>
                  <a:solidFill>
                    <a:schemeClr val="dk2"/>
                  </a:solidFill>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2.9,   -5.0,      1.9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0.8,     5.1,    -8.9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-0.9,   -1.1,  -1.1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-7.6,   -10,    7.3</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    1.7,     -5.1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-3.9,   1.8,    3.1</a:t>
                </a:r>
                <a:endParaRPr>
                  <a:latin typeface="Lato"/>
                  <a:ea typeface="Lato"/>
                  <a:cs typeface="Lato"/>
                  <a:sym typeface="Lato"/>
                </a:endParaRPr>
              </a:p>
            </p:txBody>
          </p:sp>
        </p:grpSp>
        <p:sp>
          <p:nvSpPr>
            <p:cNvPr id="424" name="Google Shape;424;p26"/>
            <p:cNvSpPr txBox="1"/>
            <p:nvPr/>
          </p:nvSpPr>
          <p:spPr>
            <a:xfrm>
              <a:off x="660400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W</a:t>
              </a:r>
              <a:endParaRPr b="1" baseline="-25000">
                <a:latin typeface="Lato"/>
                <a:ea typeface="Lato"/>
                <a:cs typeface="Lato"/>
                <a:sym typeface="Lato"/>
              </a:endParaRPr>
            </a:p>
          </p:txBody>
        </p:sp>
      </p:grpSp>
      <p:grpSp>
        <p:nvGrpSpPr>
          <p:cNvPr id="425" name="Google Shape;425;p26"/>
          <p:cNvGrpSpPr/>
          <p:nvPr/>
        </p:nvGrpSpPr>
        <p:grpSpPr>
          <a:xfrm>
            <a:off x="3548850" y="1280725"/>
            <a:ext cx="2245700" cy="3658775"/>
            <a:chOff x="3548850" y="1280725"/>
            <a:chExt cx="2245700" cy="3658775"/>
          </a:xfrm>
        </p:grpSpPr>
        <p:grpSp>
          <p:nvGrpSpPr>
            <p:cNvPr id="426" name="Google Shape;426;p26"/>
            <p:cNvGrpSpPr/>
            <p:nvPr/>
          </p:nvGrpSpPr>
          <p:grpSpPr>
            <a:xfrm>
              <a:off x="3964550" y="1280725"/>
              <a:ext cx="1830000" cy="3658775"/>
              <a:chOff x="3964550" y="1280725"/>
              <a:chExt cx="1830000" cy="3658775"/>
            </a:xfrm>
          </p:grpSpPr>
          <p:grpSp>
            <p:nvGrpSpPr>
              <p:cNvPr id="427" name="Google Shape;427;p26"/>
              <p:cNvGrpSpPr/>
              <p:nvPr/>
            </p:nvGrpSpPr>
            <p:grpSpPr>
              <a:xfrm>
                <a:off x="4842950" y="1280725"/>
                <a:ext cx="951600" cy="3658775"/>
                <a:chOff x="4842950" y="1280725"/>
                <a:chExt cx="951600" cy="3658775"/>
              </a:xfrm>
            </p:grpSpPr>
            <p:grpSp>
              <p:nvGrpSpPr>
                <p:cNvPr id="428" name="Google Shape;428;p26"/>
                <p:cNvGrpSpPr/>
                <p:nvPr/>
              </p:nvGrpSpPr>
              <p:grpSpPr>
                <a:xfrm>
                  <a:off x="4916150" y="1814150"/>
                  <a:ext cx="805200" cy="3125350"/>
                  <a:chOff x="4916150" y="1814150"/>
                  <a:chExt cx="805200" cy="3125350"/>
                </a:xfrm>
              </p:grpSpPr>
              <p:sp>
                <p:nvSpPr>
                  <p:cNvPr id="429" name="Google Shape;429;p26"/>
                  <p:cNvSpPr/>
                  <p:nvPr/>
                </p:nvSpPr>
                <p:spPr>
                  <a:xfrm>
                    <a:off x="4916150" y="1814150"/>
                    <a:ext cx="805200" cy="30369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txBox="1"/>
                  <p:nvPr/>
                </p:nvSpPr>
                <p:spPr>
                  <a:xfrm>
                    <a:off x="5169075" y="1953300"/>
                    <a:ext cx="476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1</a:t>
                    </a:r>
                    <a:endParaRPr b="1">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p:txBody>
              </p:sp>
            </p:grpSp>
            <p:sp>
              <p:nvSpPr>
                <p:cNvPr id="431" name="Google Shape;431;p26"/>
                <p:cNvSpPr txBox="1"/>
                <p:nvPr/>
              </p:nvSpPr>
              <p:spPr>
                <a:xfrm>
                  <a:off x="484295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Input</a:t>
                  </a:r>
                  <a:endParaRPr baseline="-25000">
                    <a:latin typeface="Lato"/>
                    <a:ea typeface="Lato"/>
                    <a:cs typeface="Lato"/>
                    <a:sym typeface="Lato"/>
                  </a:endParaRPr>
                </a:p>
              </p:txBody>
            </p:sp>
          </p:grpSp>
          <p:sp>
            <p:nvSpPr>
              <p:cNvPr id="432" name="Google Shape;432;p26"/>
              <p:cNvSpPr txBox="1"/>
              <p:nvPr/>
            </p:nvSpPr>
            <p:spPr>
              <a:xfrm>
                <a:off x="3964550" y="195330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dk1"/>
                    </a:solidFill>
                    <a:latin typeface="Lato"/>
                    <a:ea typeface="Lato"/>
                    <a:cs typeface="Lato"/>
                    <a:sym typeface="Lato"/>
                  </a:rPr>
                  <a:t>I</a:t>
                </a:r>
                <a:endParaRPr b="1" baseline="-25000">
                  <a:solidFill>
                    <a:schemeClr val="dk1"/>
                  </a:solidFill>
                  <a:latin typeface="Lato"/>
                  <a:ea typeface="Lato"/>
                  <a:cs typeface="Lato"/>
                  <a:sym typeface="Lato"/>
                </a:endParaRPr>
              </a:p>
            </p:txBody>
          </p:sp>
          <p:sp>
            <p:nvSpPr>
              <p:cNvPr id="433" name="Google Shape;433;p26"/>
              <p:cNvSpPr txBox="1"/>
              <p:nvPr/>
            </p:nvSpPr>
            <p:spPr>
              <a:xfrm>
                <a:off x="3964550" y="23716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drove</a:t>
                </a:r>
                <a:endParaRPr baseline="-25000">
                  <a:latin typeface="Lato"/>
                  <a:ea typeface="Lato"/>
                  <a:cs typeface="Lato"/>
                  <a:sym typeface="Lato"/>
                </a:endParaRPr>
              </a:p>
            </p:txBody>
          </p:sp>
          <p:sp>
            <p:nvSpPr>
              <p:cNvPr id="434" name="Google Shape;434;p26"/>
              <p:cNvSpPr txBox="1"/>
              <p:nvPr/>
            </p:nvSpPr>
            <p:spPr>
              <a:xfrm>
                <a:off x="3964550" y="27718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my</a:t>
                </a:r>
                <a:endParaRPr baseline="-25000">
                  <a:latin typeface="Lato"/>
                  <a:ea typeface="Lato"/>
                  <a:cs typeface="Lato"/>
                  <a:sym typeface="Lato"/>
                </a:endParaRPr>
              </a:p>
            </p:txBody>
          </p:sp>
          <p:sp>
            <p:nvSpPr>
              <p:cNvPr id="435" name="Google Shape;435;p26"/>
              <p:cNvSpPr txBox="1"/>
              <p:nvPr/>
            </p:nvSpPr>
            <p:spPr>
              <a:xfrm>
                <a:off x="3964550" y="31720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car</a:t>
                </a:r>
                <a:endParaRPr baseline="-25000">
                  <a:latin typeface="Lato"/>
                  <a:ea typeface="Lato"/>
                  <a:cs typeface="Lato"/>
                  <a:sym typeface="Lato"/>
                </a:endParaRPr>
              </a:p>
            </p:txBody>
          </p:sp>
          <p:sp>
            <p:nvSpPr>
              <p:cNvPr id="436" name="Google Shape;436;p26"/>
              <p:cNvSpPr txBox="1"/>
              <p:nvPr/>
            </p:nvSpPr>
            <p:spPr>
              <a:xfrm>
                <a:off x="3964550" y="3640485"/>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to</a:t>
                </a:r>
                <a:endParaRPr baseline="-25000">
                  <a:latin typeface="Lato"/>
                  <a:ea typeface="Lato"/>
                  <a:cs typeface="Lato"/>
                  <a:sym typeface="Lato"/>
                </a:endParaRPr>
              </a:p>
            </p:txBody>
          </p:sp>
        </p:grpSp>
        <p:sp>
          <p:nvSpPr>
            <p:cNvPr id="437" name="Google Shape;437;p26"/>
            <p:cNvSpPr txBox="1"/>
            <p:nvPr/>
          </p:nvSpPr>
          <p:spPr>
            <a:xfrm>
              <a:off x="3964550" y="4078175"/>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the</a:t>
              </a:r>
              <a:endParaRPr baseline="-25000">
                <a:latin typeface="Lato"/>
                <a:ea typeface="Lato"/>
                <a:cs typeface="Lato"/>
                <a:sym typeface="Lato"/>
              </a:endParaRPr>
            </a:p>
          </p:txBody>
        </p:sp>
        <p:sp>
          <p:nvSpPr>
            <p:cNvPr id="438" name="Google Shape;438;p26"/>
            <p:cNvSpPr txBox="1"/>
            <p:nvPr/>
          </p:nvSpPr>
          <p:spPr>
            <a:xfrm>
              <a:off x="3548850" y="4489215"/>
              <a:ext cx="1367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supermarket</a:t>
              </a:r>
              <a:endParaRPr baseline="-25000">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7"/>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
            </a:r>
            <a:endParaRPr/>
          </a:p>
        </p:txBody>
      </p:sp>
      <p:sp>
        <p:nvSpPr>
          <p:cNvPr id="444" name="Google Shape;444;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 drove my car to the supermarket.”</a:t>
            </a:r>
            <a:endParaRPr/>
          </a:p>
          <a:p>
            <a:pPr indent="-298450" lvl="1" marL="914400" rtl="0" algn="l">
              <a:spcBef>
                <a:spcPts val="0"/>
              </a:spcBef>
              <a:spcAft>
                <a:spcPts val="0"/>
              </a:spcAft>
              <a:buSzPts val="1100"/>
              <a:buChar char="○"/>
            </a:pPr>
            <a:r>
              <a:rPr lang="en"/>
              <a:t>V = 7</a:t>
            </a:r>
            <a:endParaRPr/>
          </a:p>
          <a:p>
            <a:pPr indent="-311150" lvl="0" marL="457200" rtl="0" algn="l">
              <a:spcBef>
                <a:spcPts val="0"/>
              </a:spcBef>
              <a:spcAft>
                <a:spcPts val="0"/>
              </a:spcAft>
              <a:buSzPts val="1300"/>
              <a:buChar char="●"/>
            </a:pPr>
            <a:r>
              <a:rPr lang="en"/>
              <a:t>Let’s choose N = 3</a:t>
            </a:r>
            <a:endParaRPr/>
          </a:p>
        </p:txBody>
      </p:sp>
      <p:grpSp>
        <p:nvGrpSpPr>
          <p:cNvPr id="445" name="Google Shape;445;p27"/>
          <p:cNvGrpSpPr/>
          <p:nvPr/>
        </p:nvGrpSpPr>
        <p:grpSpPr>
          <a:xfrm>
            <a:off x="6089925" y="1280725"/>
            <a:ext cx="1944600" cy="3658775"/>
            <a:chOff x="6089925" y="1280725"/>
            <a:chExt cx="1944600" cy="3658775"/>
          </a:xfrm>
        </p:grpSpPr>
        <p:grpSp>
          <p:nvGrpSpPr>
            <p:cNvPr id="446" name="Google Shape;446;p27"/>
            <p:cNvGrpSpPr/>
            <p:nvPr/>
          </p:nvGrpSpPr>
          <p:grpSpPr>
            <a:xfrm>
              <a:off x="6089925" y="1814150"/>
              <a:ext cx="1944600" cy="3125350"/>
              <a:chOff x="6089925" y="1814150"/>
              <a:chExt cx="1944600" cy="3125350"/>
            </a:xfrm>
          </p:grpSpPr>
          <p:sp>
            <p:nvSpPr>
              <p:cNvPr id="447" name="Google Shape;447;p27"/>
              <p:cNvSpPr/>
              <p:nvPr/>
            </p:nvSpPr>
            <p:spPr>
              <a:xfrm>
                <a:off x="6089925" y="1814150"/>
                <a:ext cx="1944600" cy="3075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txBox="1"/>
              <p:nvPr/>
            </p:nvSpPr>
            <p:spPr>
              <a:xfrm>
                <a:off x="6419050" y="1953300"/>
                <a:ext cx="14136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Lato"/>
                    <a:ea typeface="Lato"/>
                    <a:cs typeface="Lato"/>
                    <a:sym typeface="Lato"/>
                  </a:rPr>
                  <a:t>0.3 ,  1.5,   -4.1</a:t>
                </a:r>
                <a:endParaRPr b="1">
                  <a:solidFill>
                    <a:schemeClr val="dk1"/>
                  </a:solidFill>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2.9,   -5.0,      1.9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0.8,     5.1,    -8.9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-0.9,   -1.1,  -1.1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-7.6,   -10,    7.3</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    1.7,     -5.1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-3.9,   1.8,    3.1</a:t>
                </a:r>
                <a:endParaRPr>
                  <a:latin typeface="Lato"/>
                  <a:ea typeface="Lato"/>
                  <a:cs typeface="Lato"/>
                  <a:sym typeface="Lato"/>
                </a:endParaRPr>
              </a:p>
            </p:txBody>
          </p:sp>
        </p:grpSp>
        <p:sp>
          <p:nvSpPr>
            <p:cNvPr id="449" name="Google Shape;449;p27"/>
            <p:cNvSpPr txBox="1"/>
            <p:nvPr/>
          </p:nvSpPr>
          <p:spPr>
            <a:xfrm>
              <a:off x="660400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W</a:t>
              </a:r>
              <a:endParaRPr b="1" baseline="-25000">
                <a:latin typeface="Lato"/>
                <a:ea typeface="Lato"/>
                <a:cs typeface="Lato"/>
                <a:sym typeface="Lato"/>
              </a:endParaRPr>
            </a:p>
          </p:txBody>
        </p:sp>
      </p:grpSp>
      <p:grpSp>
        <p:nvGrpSpPr>
          <p:cNvPr id="450" name="Google Shape;450;p27"/>
          <p:cNvGrpSpPr/>
          <p:nvPr/>
        </p:nvGrpSpPr>
        <p:grpSpPr>
          <a:xfrm>
            <a:off x="8189400" y="1280725"/>
            <a:ext cx="951600" cy="2702530"/>
            <a:chOff x="8189400" y="1280725"/>
            <a:chExt cx="951600" cy="2702530"/>
          </a:xfrm>
        </p:grpSpPr>
        <p:grpSp>
          <p:nvGrpSpPr>
            <p:cNvPr id="451" name="Google Shape;451;p27"/>
            <p:cNvGrpSpPr/>
            <p:nvPr/>
          </p:nvGrpSpPr>
          <p:grpSpPr>
            <a:xfrm>
              <a:off x="8262600" y="2721155"/>
              <a:ext cx="805200" cy="1262100"/>
              <a:chOff x="8262600" y="2721155"/>
              <a:chExt cx="805200" cy="1262100"/>
            </a:xfrm>
          </p:grpSpPr>
          <p:sp>
            <p:nvSpPr>
              <p:cNvPr id="452" name="Google Shape;452;p27"/>
              <p:cNvSpPr/>
              <p:nvPr/>
            </p:nvSpPr>
            <p:spPr>
              <a:xfrm>
                <a:off x="8262600" y="2721155"/>
                <a:ext cx="805200" cy="1262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txBox="1"/>
              <p:nvPr/>
            </p:nvSpPr>
            <p:spPr>
              <a:xfrm>
                <a:off x="8395225" y="2721155"/>
                <a:ext cx="596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0.3</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1.5</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-4.1</a:t>
                </a:r>
                <a:endParaRPr>
                  <a:latin typeface="Lato"/>
                  <a:ea typeface="Lato"/>
                  <a:cs typeface="Lato"/>
                  <a:sym typeface="Lato"/>
                </a:endParaRPr>
              </a:p>
            </p:txBody>
          </p:sp>
        </p:grpSp>
        <p:sp>
          <p:nvSpPr>
            <p:cNvPr id="454" name="Google Shape;454;p27"/>
            <p:cNvSpPr txBox="1"/>
            <p:nvPr/>
          </p:nvSpPr>
          <p:spPr>
            <a:xfrm>
              <a:off x="818940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a:t>
              </a:r>
              <a:endParaRPr baseline="-25000">
                <a:latin typeface="Lato"/>
                <a:ea typeface="Lato"/>
                <a:cs typeface="Lato"/>
                <a:sym typeface="Lato"/>
              </a:endParaRPr>
            </a:p>
          </p:txBody>
        </p:sp>
      </p:grpSp>
      <p:grpSp>
        <p:nvGrpSpPr>
          <p:cNvPr id="455" name="Google Shape;455;p27"/>
          <p:cNvGrpSpPr/>
          <p:nvPr/>
        </p:nvGrpSpPr>
        <p:grpSpPr>
          <a:xfrm>
            <a:off x="3548850" y="1280725"/>
            <a:ext cx="2245700" cy="3658775"/>
            <a:chOff x="3548850" y="1280725"/>
            <a:chExt cx="2245700" cy="3658775"/>
          </a:xfrm>
        </p:grpSpPr>
        <p:grpSp>
          <p:nvGrpSpPr>
            <p:cNvPr id="456" name="Google Shape;456;p27"/>
            <p:cNvGrpSpPr/>
            <p:nvPr/>
          </p:nvGrpSpPr>
          <p:grpSpPr>
            <a:xfrm>
              <a:off x="3964550" y="1280725"/>
              <a:ext cx="1830000" cy="3658775"/>
              <a:chOff x="3964550" y="1280725"/>
              <a:chExt cx="1830000" cy="3658775"/>
            </a:xfrm>
          </p:grpSpPr>
          <p:grpSp>
            <p:nvGrpSpPr>
              <p:cNvPr id="457" name="Google Shape;457;p27"/>
              <p:cNvGrpSpPr/>
              <p:nvPr/>
            </p:nvGrpSpPr>
            <p:grpSpPr>
              <a:xfrm>
                <a:off x="4842950" y="1280725"/>
                <a:ext cx="951600" cy="3658775"/>
                <a:chOff x="4842950" y="1280725"/>
                <a:chExt cx="951600" cy="3658775"/>
              </a:xfrm>
            </p:grpSpPr>
            <p:grpSp>
              <p:nvGrpSpPr>
                <p:cNvPr id="458" name="Google Shape;458;p27"/>
                <p:cNvGrpSpPr/>
                <p:nvPr/>
              </p:nvGrpSpPr>
              <p:grpSpPr>
                <a:xfrm>
                  <a:off x="4916150" y="1814150"/>
                  <a:ext cx="805200" cy="3125350"/>
                  <a:chOff x="4916150" y="1814150"/>
                  <a:chExt cx="805200" cy="3125350"/>
                </a:xfrm>
              </p:grpSpPr>
              <p:sp>
                <p:nvSpPr>
                  <p:cNvPr id="459" name="Google Shape;459;p27"/>
                  <p:cNvSpPr/>
                  <p:nvPr/>
                </p:nvSpPr>
                <p:spPr>
                  <a:xfrm>
                    <a:off x="4916150" y="1814150"/>
                    <a:ext cx="805200" cy="30369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txBox="1"/>
                  <p:nvPr/>
                </p:nvSpPr>
                <p:spPr>
                  <a:xfrm>
                    <a:off x="5169075" y="1953300"/>
                    <a:ext cx="476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1</a:t>
                    </a:r>
                    <a:endParaRPr b="1">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p:txBody>
              </p:sp>
            </p:grpSp>
            <p:sp>
              <p:nvSpPr>
                <p:cNvPr id="461" name="Google Shape;461;p27"/>
                <p:cNvSpPr txBox="1"/>
                <p:nvPr/>
              </p:nvSpPr>
              <p:spPr>
                <a:xfrm>
                  <a:off x="484295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Input</a:t>
                  </a:r>
                  <a:endParaRPr baseline="-25000">
                    <a:latin typeface="Lato"/>
                    <a:ea typeface="Lato"/>
                    <a:cs typeface="Lato"/>
                    <a:sym typeface="Lato"/>
                  </a:endParaRPr>
                </a:p>
              </p:txBody>
            </p:sp>
          </p:grpSp>
          <p:sp>
            <p:nvSpPr>
              <p:cNvPr id="462" name="Google Shape;462;p27"/>
              <p:cNvSpPr txBox="1"/>
              <p:nvPr/>
            </p:nvSpPr>
            <p:spPr>
              <a:xfrm>
                <a:off x="3964550" y="195330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dk1"/>
                    </a:solidFill>
                    <a:latin typeface="Lato"/>
                    <a:ea typeface="Lato"/>
                    <a:cs typeface="Lato"/>
                    <a:sym typeface="Lato"/>
                  </a:rPr>
                  <a:t>I</a:t>
                </a:r>
                <a:endParaRPr b="1" baseline="-25000">
                  <a:solidFill>
                    <a:schemeClr val="dk1"/>
                  </a:solidFill>
                  <a:latin typeface="Lato"/>
                  <a:ea typeface="Lato"/>
                  <a:cs typeface="Lato"/>
                  <a:sym typeface="Lato"/>
                </a:endParaRPr>
              </a:p>
            </p:txBody>
          </p:sp>
          <p:sp>
            <p:nvSpPr>
              <p:cNvPr id="463" name="Google Shape;463;p27"/>
              <p:cNvSpPr txBox="1"/>
              <p:nvPr/>
            </p:nvSpPr>
            <p:spPr>
              <a:xfrm>
                <a:off x="3964550" y="23716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drove</a:t>
                </a:r>
                <a:endParaRPr baseline="-25000">
                  <a:latin typeface="Lato"/>
                  <a:ea typeface="Lato"/>
                  <a:cs typeface="Lato"/>
                  <a:sym typeface="Lato"/>
                </a:endParaRPr>
              </a:p>
            </p:txBody>
          </p:sp>
          <p:sp>
            <p:nvSpPr>
              <p:cNvPr id="464" name="Google Shape;464;p27"/>
              <p:cNvSpPr txBox="1"/>
              <p:nvPr/>
            </p:nvSpPr>
            <p:spPr>
              <a:xfrm>
                <a:off x="3964550" y="27718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my</a:t>
                </a:r>
                <a:endParaRPr baseline="-25000">
                  <a:latin typeface="Lato"/>
                  <a:ea typeface="Lato"/>
                  <a:cs typeface="Lato"/>
                  <a:sym typeface="Lato"/>
                </a:endParaRPr>
              </a:p>
            </p:txBody>
          </p:sp>
          <p:sp>
            <p:nvSpPr>
              <p:cNvPr id="465" name="Google Shape;465;p27"/>
              <p:cNvSpPr txBox="1"/>
              <p:nvPr/>
            </p:nvSpPr>
            <p:spPr>
              <a:xfrm>
                <a:off x="3964550" y="31720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car</a:t>
                </a:r>
                <a:endParaRPr baseline="-25000">
                  <a:latin typeface="Lato"/>
                  <a:ea typeface="Lato"/>
                  <a:cs typeface="Lato"/>
                  <a:sym typeface="Lato"/>
                </a:endParaRPr>
              </a:p>
            </p:txBody>
          </p:sp>
          <p:sp>
            <p:nvSpPr>
              <p:cNvPr id="466" name="Google Shape;466;p27"/>
              <p:cNvSpPr txBox="1"/>
              <p:nvPr/>
            </p:nvSpPr>
            <p:spPr>
              <a:xfrm>
                <a:off x="3964550" y="3640485"/>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to</a:t>
                </a:r>
                <a:endParaRPr baseline="-25000">
                  <a:latin typeface="Lato"/>
                  <a:ea typeface="Lato"/>
                  <a:cs typeface="Lato"/>
                  <a:sym typeface="Lato"/>
                </a:endParaRPr>
              </a:p>
            </p:txBody>
          </p:sp>
        </p:grpSp>
        <p:sp>
          <p:nvSpPr>
            <p:cNvPr id="467" name="Google Shape;467;p27"/>
            <p:cNvSpPr txBox="1"/>
            <p:nvPr/>
          </p:nvSpPr>
          <p:spPr>
            <a:xfrm>
              <a:off x="3964550" y="4078175"/>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the</a:t>
              </a:r>
              <a:endParaRPr baseline="-25000">
                <a:latin typeface="Lato"/>
                <a:ea typeface="Lato"/>
                <a:cs typeface="Lato"/>
                <a:sym typeface="Lato"/>
              </a:endParaRPr>
            </a:p>
          </p:txBody>
        </p:sp>
        <p:sp>
          <p:nvSpPr>
            <p:cNvPr id="468" name="Google Shape;468;p27"/>
            <p:cNvSpPr txBox="1"/>
            <p:nvPr/>
          </p:nvSpPr>
          <p:spPr>
            <a:xfrm>
              <a:off x="3548850" y="4489215"/>
              <a:ext cx="1367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supermarket</a:t>
              </a:r>
              <a:endParaRPr baseline="-25000">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8"/>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
            </a:r>
            <a:endParaRPr/>
          </a:p>
        </p:txBody>
      </p:sp>
      <p:sp>
        <p:nvSpPr>
          <p:cNvPr id="474" name="Google Shape;474;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 drove my car to the supermarket.”</a:t>
            </a:r>
            <a:endParaRPr/>
          </a:p>
          <a:p>
            <a:pPr indent="-298450" lvl="1" marL="914400" rtl="0" algn="l">
              <a:spcBef>
                <a:spcPts val="0"/>
              </a:spcBef>
              <a:spcAft>
                <a:spcPts val="0"/>
              </a:spcAft>
              <a:buSzPts val="1100"/>
              <a:buChar char="○"/>
            </a:pPr>
            <a:r>
              <a:rPr lang="en"/>
              <a:t>V = 7</a:t>
            </a:r>
            <a:endParaRPr/>
          </a:p>
          <a:p>
            <a:pPr indent="-311150" lvl="0" marL="457200" rtl="0" algn="l">
              <a:spcBef>
                <a:spcPts val="0"/>
              </a:spcBef>
              <a:spcAft>
                <a:spcPts val="0"/>
              </a:spcAft>
              <a:buSzPts val="1300"/>
              <a:buChar char="●"/>
            </a:pPr>
            <a:r>
              <a:rPr lang="en"/>
              <a:t>Let’s choose N = 3</a:t>
            </a:r>
            <a:endParaRPr/>
          </a:p>
        </p:txBody>
      </p:sp>
      <p:grpSp>
        <p:nvGrpSpPr>
          <p:cNvPr id="475" name="Google Shape;475;p28"/>
          <p:cNvGrpSpPr/>
          <p:nvPr/>
        </p:nvGrpSpPr>
        <p:grpSpPr>
          <a:xfrm>
            <a:off x="6089925" y="1280725"/>
            <a:ext cx="1944600" cy="3658775"/>
            <a:chOff x="6089925" y="1280725"/>
            <a:chExt cx="1944600" cy="3658775"/>
          </a:xfrm>
        </p:grpSpPr>
        <p:grpSp>
          <p:nvGrpSpPr>
            <p:cNvPr id="476" name="Google Shape;476;p28"/>
            <p:cNvGrpSpPr/>
            <p:nvPr/>
          </p:nvGrpSpPr>
          <p:grpSpPr>
            <a:xfrm>
              <a:off x="6089925" y="1814150"/>
              <a:ext cx="1944600" cy="3125350"/>
              <a:chOff x="6089925" y="1814150"/>
              <a:chExt cx="1944600" cy="3125350"/>
            </a:xfrm>
          </p:grpSpPr>
          <p:sp>
            <p:nvSpPr>
              <p:cNvPr id="477" name="Google Shape;477;p28"/>
              <p:cNvSpPr/>
              <p:nvPr/>
            </p:nvSpPr>
            <p:spPr>
              <a:xfrm>
                <a:off x="6089925" y="1814150"/>
                <a:ext cx="1944600" cy="3075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txBox="1"/>
              <p:nvPr/>
            </p:nvSpPr>
            <p:spPr>
              <a:xfrm>
                <a:off x="6419050" y="1953300"/>
                <a:ext cx="14136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0.3 ,  1.5,   -4.1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b="1" lang="en">
                    <a:solidFill>
                      <a:schemeClr val="dk1"/>
                    </a:solidFill>
                    <a:latin typeface="Lato"/>
                    <a:ea typeface="Lato"/>
                    <a:cs typeface="Lato"/>
                    <a:sym typeface="Lato"/>
                  </a:rPr>
                  <a:t>2.9,   -5.0,      1.9</a:t>
                </a:r>
                <a:endParaRPr b="1">
                  <a:solidFill>
                    <a:schemeClr val="dk1"/>
                  </a:solidFill>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0.8,     5.1,    -8.9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-0.9,   -1.1,  -1.1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-7.6,   -10,    7.3</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    1.7,     -5.1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-3.9,   1.8,    3.1</a:t>
                </a:r>
                <a:endParaRPr>
                  <a:latin typeface="Lato"/>
                  <a:ea typeface="Lato"/>
                  <a:cs typeface="Lato"/>
                  <a:sym typeface="Lato"/>
                </a:endParaRPr>
              </a:p>
            </p:txBody>
          </p:sp>
        </p:grpSp>
        <p:sp>
          <p:nvSpPr>
            <p:cNvPr id="479" name="Google Shape;479;p28"/>
            <p:cNvSpPr txBox="1"/>
            <p:nvPr/>
          </p:nvSpPr>
          <p:spPr>
            <a:xfrm>
              <a:off x="660400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W</a:t>
              </a:r>
              <a:endParaRPr b="1" baseline="-25000">
                <a:latin typeface="Lato"/>
                <a:ea typeface="Lato"/>
                <a:cs typeface="Lato"/>
                <a:sym typeface="Lato"/>
              </a:endParaRPr>
            </a:p>
          </p:txBody>
        </p:sp>
      </p:grpSp>
      <p:grpSp>
        <p:nvGrpSpPr>
          <p:cNvPr id="480" name="Google Shape;480;p28"/>
          <p:cNvGrpSpPr/>
          <p:nvPr/>
        </p:nvGrpSpPr>
        <p:grpSpPr>
          <a:xfrm>
            <a:off x="8189400" y="1280725"/>
            <a:ext cx="951600" cy="2702530"/>
            <a:chOff x="8189400" y="1280725"/>
            <a:chExt cx="951600" cy="2702530"/>
          </a:xfrm>
        </p:grpSpPr>
        <p:grpSp>
          <p:nvGrpSpPr>
            <p:cNvPr id="481" name="Google Shape;481;p28"/>
            <p:cNvGrpSpPr/>
            <p:nvPr/>
          </p:nvGrpSpPr>
          <p:grpSpPr>
            <a:xfrm>
              <a:off x="8262600" y="2721155"/>
              <a:ext cx="805200" cy="1262100"/>
              <a:chOff x="8262600" y="2721155"/>
              <a:chExt cx="805200" cy="1262100"/>
            </a:xfrm>
          </p:grpSpPr>
          <p:sp>
            <p:nvSpPr>
              <p:cNvPr id="482" name="Google Shape;482;p28"/>
              <p:cNvSpPr/>
              <p:nvPr/>
            </p:nvSpPr>
            <p:spPr>
              <a:xfrm>
                <a:off x="8262600" y="2721155"/>
                <a:ext cx="805200" cy="1262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txBox="1"/>
              <p:nvPr/>
            </p:nvSpPr>
            <p:spPr>
              <a:xfrm>
                <a:off x="8395225" y="2721155"/>
                <a:ext cx="596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2.9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-5.0</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1.9</a:t>
                </a:r>
                <a:endParaRPr>
                  <a:latin typeface="Lato"/>
                  <a:ea typeface="Lato"/>
                  <a:cs typeface="Lato"/>
                  <a:sym typeface="Lato"/>
                </a:endParaRPr>
              </a:p>
            </p:txBody>
          </p:sp>
        </p:grpSp>
        <p:sp>
          <p:nvSpPr>
            <p:cNvPr id="484" name="Google Shape;484;p28"/>
            <p:cNvSpPr txBox="1"/>
            <p:nvPr/>
          </p:nvSpPr>
          <p:spPr>
            <a:xfrm>
              <a:off x="818940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a:t>
              </a:r>
              <a:endParaRPr baseline="-25000">
                <a:latin typeface="Lato"/>
                <a:ea typeface="Lato"/>
                <a:cs typeface="Lato"/>
                <a:sym typeface="Lato"/>
              </a:endParaRPr>
            </a:p>
          </p:txBody>
        </p:sp>
      </p:grpSp>
      <p:grpSp>
        <p:nvGrpSpPr>
          <p:cNvPr id="485" name="Google Shape;485;p28"/>
          <p:cNvGrpSpPr/>
          <p:nvPr/>
        </p:nvGrpSpPr>
        <p:grpSpPr>
          <a:xfrm>
            <a:off x="3964550" y="1280725"/>
            <a:ext cx="1830000" cy="3658775"/>
            <a:chOff x="3964550" y="1280725"/>
            <a:chExt cx="1830000" cy="3658775"/>
          </a:xfrm>
        </p:grpSpPr>
        <p:grpSp>
          <p:nvGrpSpPr>
            <p:cNvPr id="486" name="Google Shape;486;p28"/>
            <p:cNvGrpSpPr/>
            <p:nvPr/>
          </p:nvGrpSpPr>
          <p:grpSpPr>
            <a:xfrm>
              <a:off x="4842950" y="1280725"/>
              <a:ext cx="951600" cy="3658775"/>
              <a:chOff x="4842950" y="1280725"/>
              <a:chExt cx="951600" cy="3658775"/>
            </a:xfrm>
          </p:grpSpPr>
          <p:grpSp>
            <p:nvGrpSpPr>
              <p:cNvPr id="487" name="Google Shape;487;p28"/>
              <p:cNvGrpSpPr/>
              <p:nvPr/>
            </p:nvGrpSpPr>
            <p:grpSpPr>
              <a:xfrm>
                <a:off x="4916150" y="1814150"/>
                <a:ext cx="805200" cy="3125350"/>
                <a:chOff x="4916150" y="1814150"/>
                <a:chExt cx="805200" cy="3125350"/>
              </a:xfrm>
            </p:grpSpPr>
            <p:sp>
              <p:nvSpPr>
                <p:cNvPr id="488" name="Google Shape;488;p28"/>
                <p:cNvSpPr/>
                <p:nvPr/>
              </p:nvSpPr>
              <p:spPr>
                <a:xfrm>
                  <a:off x="4916150" y="1814150"/>
                  <a:ext cx="805200" cy="30369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txBox="1"/>
                <p:nvPr/>
              </p:nvSpPr>
              <p:spPr>
                <a:xfrm>
                  <a:off x="5169075" y="1953300"/>
                  <a:ext cx="476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1</a:t>
                  </a:r>
                  <a:endParaRPr b="1">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p:txBody>
            </p:sp>
          </p:grpSp>
          <p:sp>
            <p:nvSpPr>
              <p:cNvPr id="490" name="Google Shape;490;p28"/>
              <p:cNvSpPr txBox="1"/>
              <p:nvPr/>
            </p:nvSpPr>
            <p:spPr>
              <a:xfrm>
                <a:off x="484295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Input</a:t>
                </a:r>
                <a:endParaRPr baseline="-25000">
                  <a:latin typeface="Lato"/>
                  <a:ea typeface="Lato"/>
                  <a:cs typeface="Lato"/>
                  <a:sym typeface="Lato"/>
                </a:endParaRPr>
              </a:p>
            </p:txBody>
          </p:sp>
        </p:grpSp>
        <p:sp>
          <p:nvSpPr>
            <p:cNvPr id="491" name="Google Shape;491;p28"/>
            <p:cNvSpPr txBox="1"/>
            <p:nvPr/>
          </p:nvSpPr>
          <p:spPr>
            <a:xfrm>
              <a:off x="3964550" y="195330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I</a:t>
              </a:r>
              <a:endParaRPr baseline="-25000">
                <a:latin typeface="Lato"/>
                <a:ea typeface="Lato"/>
                <a:cs typeface="Lato"/>
                <a:sym typeface="Lato"/>
              </a:endParaRPr>
            </a:p>
          </p:txBody>
        </p:sp>
        <p:sp>
          <p:nvSpPr>
            <p:cNvPr id="492" name="Google Shape;492;p28"/>
            <p:cNvSpPr txBox="1"/>
            <p:nvPr/>
          </p:nvSpPr>
          <p:spPr>
            <a:xfrm>
              <a:off x="3964550" y="23716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dk1"/>
                  </a:solidFill>
                  <a:latin typeface="Lato"/>
                  <a:ea typeface="Lato"/>
                  <a:cs typeface="Lato"/>
                  <a:sym typeface="Lato"/>
                </a:rPr>
                <a:t>drove</a:t>
              </a:r>
              <a:endParaRPr b="1" baseline="-25000">
                <a:solidFill>
                  <a:schemeClr val="dk1"/>
                </a:solidFill>
                <a:latin typeface="Lato"/>
                <a:ea typeface="Lato"/>
                <a:cs typeface="Lato"/>
                <a:sym typeface="Lato"/>
              </a:endParaRPr>
            </a:p>
          </p:txBody>
        </p:sp>
        <p:sp>
          <p:nvSpPr>
            <p:cNvPr id="493" name="Google Shape;493;p28"/>
            <p:cNvSpPr txBox="1"/>
            <p:nvPr/>
          </p:nvSpPr>
          <p:spPr>
            <a:xfrm>
              <a:off x="3964550" y="27718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my</a:t>
              </a:r>
              <a:endParaRPr baseline="-25000">
                <a:latin typeface="Lato"/>
                <a:ea typeface="Lato"/>
                <a:cs typeface="Lato"/>
                <a:sym typeface="Lato"/>
              </a:endParaRPr>
            </a:p>
          </p:txBody>
        </p:sp>
        <p:sp>
          <p:nvSpPr>
            <p:cNvPr id="494" name="Google Shape;494;p28"/>
            <p:cNvSpPr txBox="1"/>
            <p:nvPr/>
          </p:nvSpPr>
          <p:spPr>
            <a:xfrm>
              <a:off x="3964550" y="31720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car</a:t>
              </a:r>
              <a:endParaRPr baseline="-25000">
                <a:latin typeface="Lato"/>
                <a:ea typeface="Lato"/>
                <a:cs typeface="Lato"/>
                <a:sym typeface="Lato"/>
              </a:endParaRPr>
            </a:p>
          </p:txBody>
        </p:sp>
        <p:sp>
          <p:nvSpPr>
            <p:cNvPr id="495" name="Google Shape;495;p28"/>
            <p:cNvSpPr txBox="1"/>
            <p:nvPr/>
          </p:nvSpPr>
          <p:spPr>
            <a:xfrm>
              <a:off x="3964550" y="3640485"/>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to</a:t>
              </a:r>
              <a:endParaRPr baseline="-25000">
                <a:latin typeface="Lato"/>
                <a:ea typeface="Lato"/>
                <a:cs typeface="Lato"/>
                <a:sym typeface="Lato"/>
              </a:endParaRPr>
            </a:p>
          </p:txBody>
        </p:sp>
      </p:grpSp>
      <p:sp>
        <p:nvSpPr>
          <p:cNvPr id="496" name="Google Shape;496;p28"/>
          <p:cNvSpPr txBox="1"/>
          <p:nvPr/>
        </p:nvSpPr>
        <p:spPr>
          <a:xfrm>
            <a:off x="3964550" y="4078175"/>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the</a:t>
            </a:r>
            <a:endParaRPr baseline="-25000">
              <a:latin typeface="Lato"/>
              <a:ea typeface="Lato"/>
              <a:cs typeface="Lato"/>
              <a:sym typeface="Lato"/>
            </a:endParaRPr>
          </a:p>
        </p:txBody>
      </p:sp>
      <p:sp>
        <p:nvSpPr>
          <p:cNvPr id="497" name="Google Shape;497;p28"/>
          <p:cNvSpPr txBox="1"/>
          <p:nvPr/>
        </p:nvSpPr>
        <p:spPr>
          <a:xfrm>
            <a:off x="3548850" y="4489215"/>
            <a:ext cx="1367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supermarket</a:t>
            </a:r>
            <a:endParaRPr baseline="-250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9"/>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
            </a:r>
            <a:endParaRPr/>
          </a:p>
        </p:txBody>
      </p:sp>
      <p:sp>
        <p:nvSpPr>
          <p:cNvPr id="503" name="Google Shape;503;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 drove my car to the supermarket.”</a:t>
            </a:r>
            <a:endParaRPr/>
          </a:p>
          <a:p>
            <a:pPr indent="-298450" lvl="1" marL="914400" rtl="0" algn="l">
              <a:spcBef>
                <a:spcPts val="0"/>
              </a:spcBef>
              <a:spcAft>
                <a:spcPts val="0"/>
              </a:spcAft>
              <a:buSzPts val="1100"/>
              <a:buChar char="○"/>
            </a:pPr>
            <a:r>
              <a:rPr lang="en"/>
              <a:t>V = 7</a:t>
            </a:r>
            <a:endParaRPr/>
          </a:p>
          <a:p>
            <a:pPr indent="-311150" lvl="0" marL="457200" rtl="0" algn="l">
              <a:spcBef>
                <a:spcPts val="0"/>
              </a:spcBef>
              <a:spcAft>
                <a:spcPts val="0"/>
              </a:spcAft>
              <a:buSzPts val="1300"/>
              <a:buChar char="●"/>
            </a:pPr>
            <a:r>
              <a:rPr lang="en"/>
              <a:t>Let’s choose N = 3</a:t>
            </a:r>
            <a:endParaRPr/>
          </a:p>
        </p:txBody>
      </p:sp>
      <p:grpSp>
        <p:nvGrpSpPr>
          <p:cNvPr id="504" name="Google Shape;504;p29"/>
          <p:cNvGrpSpPr/>
          <p:nvPr/>
        </p:nvGrpSpPr>
        <p:grpSpPr>
          <a:xfrm>
            <a:off x="6089925" y="1280725"/>
            <a:ext cx="1944600" cy="3658775"/>
            <a:chOff x="6089925" y="1280725"/>
            <a:chExt cx="1944600" cy="3658775"/>
          </a:xfrm>
        </p:grpSpPr>
        <p:grpSp>
          <p:nvGrpSpPr>
            <p:cNvPr id="505" name="Google Shape;505;p29"/>
            <p:cNvGrpSpPr/>
            <p:nvPr/>
          </p:nvGrpSpPr>
          <p:grpSpPr>
            <a:xfrm>
              <a:off x="6089925" y="1814150"/>
              <a:ext cx="1944600" cy="3125350"/>
              <a:chOff x="6089925" y="1814150"/>
              <a:chExt cx="1944600" cy="3125350"/>
            </a:xfrm>
          </p:grpSpPr>
          <p:sp>
            <p:nvSpPr>
              <p:cNvPr id="506" name="Google Shape;506;p29"/>
              <p:cNvSpPr/>
              <p:nvPr/>
            </p:nvSpPr>
            <p:spPr>
              <a:xfrm>
                <a:off x="6089925" y="1814150"/>
                <a:ext cx="1944600" cy="3075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txBox="1"/>
              <p:nvPr/>
            </p:nvSpPr>
            <p:spPr>
              <a:xfrm>
                <a:off x="6419050" y="1953300"/>
                <a:ext cx="14136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0.3 ,  1.5,   -4.1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2.9,   -5.0,      1.9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b="1" lang="en">
                    <a:solidFill>
                      <a:schemeClr val="dk1"/>
                    </a:solidFill>
                    <a:latin typeface="Lato"/>
                    <a:ea typeface="Lato"/>
                    <a:cs typeface="Lato"/>
                    <a:sym typeface="Lato"/>
                  </a:rPr>
                  <a:t>0.8,     5.1,    -8.9</a:t>
                </a:r>
                <a:endParaRPr b="1">
                  <a:solidFill>
                    <a:schemeClr val="dk1"/>
                  </a:solidFill>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-0.9,   -1.1,  -1.1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-7.6,   -10,    7.3</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    1.7,     -5.1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-3.9,   1.8,    3.1</a:t>
                </a:r>
                <a:endParaRPr>
                  <a:latin typeface="Lato"/>
                  <a:ea typeface="Lato"/>
                  <a:cs typeface="Lato"/>
                  <a:sym typeface="Lato"/>
                </a:endParaRPr>
              </a:p>
            </p:txBody>
          </p:sp>
        </p:grpSp>
        <p:sp>
          <p:nvSpPr>
            <p:cNvPr id="508" name="Google Shape;508;p29"/>
            <p:cNvSpPr txBox="1"/>
            <p:nvPr/>
          </p:nvSpPr>
          <p:spPr>
            <a:xfrm>
              <a:off x="660400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W</a:t>
              </a:r>
              <a:endParaRPr b="1" baseline="-25000">
                <a:latin typeface="Lato"/>
                <a:ea typeface="Lato"/>
                <a:cs typeface="Lato"/>
                <a:sym typeface="Lato"/>
              </a:endParaRPr>
            </a:p>
          </p:txBody>
        </p:sp>
      </p:grpSp>
      <p:grpSp>
        <p:nvGrpSpPr>
          <p:cNvPr id="509" name="Google Shape;509;p29"/>
          <p:cNvGrpSpPr/>
          <p:nvPr/>
        </p:nvGrpSpPr>
        <p:grpSpPr>
          <a:xfrm>
            <a:off x="8189400" y="1280725"/>
            <a:ext cx="951600" cy="2702530"/>
            <a:chOff x="8189400" y="1280725"/>
            <a:chExt cx="951600" cy="2702530"/>
          </a:xfrm>
        </p:grpSpPr>
        <p:grpSp>
          <p:nvGrpSpPr>
            <p:cNvPr id="510" name="Google Shape;510;p29"/>
            <p:cNvGrpSpPr/>
            <p:nvPr/>
          </p:nvGrpSpPr>
          <p:grpSpPr>
            <a:xfrm>
              <a:off x="8262600" y="2721155"/>
              <a:ext cx="805200" cy="1262100"/>
              <a:chOff x="8262600" y="2721155"/>
              <a:chExt cx="805200" cy="1262100"/>
            </a:xfrm>
          </p:grpSpPr>
          <p:sp>
            <p:nvSpPr>
              <p:cNvPr id="511" name="Google Shape;511;p29"/>
              <p:cNvSpPr/>
              <p:nvPr/>
            </p:nvSpPr>
            <p:spPr>
              <a:xfrm>
                <a:off x="8262600" y="2721155"/>
                <a:ext cx="805200" cy="1262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nvSpPr>
            <p:spPr>
              <a:xfrm>
                <a:off x="8395225" y="2721155"/>
                <a:ext cx="596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0.8</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5.1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-8.9</a:t>
                </a:r>
                <a:endParaRPr>
                  <a:latin typeface="Lato"/>
                  <a:ea typeface="Lato"/>
                  <a:cs typeface="Lato"/>
                  <a:sym typeface="Lato"/>
                </a:endParaRPr>
              </a:p>
            </p:txBody>
          </p:sp>
        </p:grpSp>
        <p:sp>
          <p:nvSpPr>
            <p:cNvPr id="513" name="Google Shape;513;p29"/>
            <p:cNvSpPr txBox="1"/>
            <p:nvPr/>
          </p:nvSpPr>
          <p:spPr>
            <a:xfrm>
              <a:off x="818940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a:t>
              </a:r>
              <a:endParaRPr baseline="-25000">
                <a:latin typeface="Lato"/>
                <a:ea typeface="Lato"/>
                <a:cs typeface="Lato"/>
                <a:sym typeface="Lato"/>
              </a:endParaRPr>
            </a:p>
          </p:txBody>
        </p:sp>
      </p:grpSp>
      <p:grpSp>
        <p:nvGrpSpPr>
          <p:cNvPr id="514" name="Google Shape;514;p29"/>
          <p:cNvGrpSpPr/>
          <p:nvPr/>
        </p:nvGrpSpPr>
        <p:grpSpPr>
          <a:xfrm>
            <a:off x="3964550" y="1280725"/>
            <a:ext cx="1830000" cy="3658775"/>
            <a:chOff x="3964550" y="1280725"/>
            <a:chExt cx="1830000" cy="3658775"/>
          </a:xfrm>
        </p:grpSpPr>
        <p:grpSp>
          <p:nvGrpSpPr>
            <p:cNvPr id="515" name="Google Shape;515;p29"/>
            <p:cNvGrpSpPr/>
            <p:nvPr/>
          </p:nvGrpSpPr>
          <p:grpSpPr>
            <a:xfrm>
              <a:off x="4842950" y="1280725"/>
              <a:ext cx="951600" cy="3658775"/>
              <a:chOff x="4842950" y="1280725"/>
              <a:chExt cx="951600" cy="3658775"/>
            </a:xfrm>
          </p:grpSpPr>
          <p:grpSp>
            <p:nvGrpSpPr>
              <p:cNvPr id="516" name="Google Shape;516;p29"/>
              <p:cNvGrpSpPr/>
              <p:nvPr/>
            </p:nvGrpSpPr>
            <p:grpSpPr>
              <a:xfrm>
                <a:off x="4916150" y="1814150"/>
                <a:ext cx="805200" cy="3125350"/>
                <a:chOff x="4916150" y="1814150"/>
                <a:chExt cx="805200" cy="3125350"/>
              </a:xfrm>
            </p:grpSpPr>
            <p:sp>
              <p:nvSpPr>
                <p:cNvPr id="517" name="Google Shape;517;p29"/>
                <p:cNvSpPr/>
                <p:nvPr/>
              </p:nvSpPr>
              <p:spPr>
                <a:xfrm>
                  <a:off x="4916150" y="1814150"/>
                  <a:ext cx="805200" cy="30369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txBox="1"/>
                <p:nvPr/>
              </p:nvSpPr>
              <p:spPr>
                <a:xfrm>
                  <a:off x="5169075" y="1953300"/>
                  <a:ext cx="476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1</a:t>
                  </a:r>
                  <a:endParaRPr b="1">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p:txBody>
            </p:sp>
          </p:grpSp>
          <p:sp>
            <p:nvSpPr>
              <p:cNvPr id="519" name="Google Shape;519;p29"/>
              <p:cNvSpPr txBox="1"/>
              <p:nvPr/>
            </p:nvSpPr>
            <p:spPr>
              <a:xfrm>
                <a:off x="484295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Input</a:t>
                </a:r>
                <a:endParaRPr baseline="-25000">
                  <a:latin typeface="Lato"/>
                  <a:ea typeface="Lato"/>
                  <a:cs typeface="Lato"/>
                  <a:sym typeface="Lato"/>
                </a:endParaRPr>
              </a:p>
            </p:txBody>
          </p:sp>
        </p:grpSp>
        <p:sp>
          <p:nvSpPr>
            <p:cNvPr id="520" name="Google Shape;520;p29"/>
            <p:cNvSpPr txBox="1"/>
            <p:nvPr/>
          </p:nvSpPr>
          <p:spPr>
            <a:xfrm>
              <a:off x="3964550" y="195330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I</a:t>
              </a:r>
              <a:endParaRPr baseline="-25000">
                <a:latin typeface="Lato"/>
                <a:ea typeface="Lato"/>
                <a:cs typeface="Lato"/>
                <a:sym typeface="Lato"/>
              </a:endParaRPr>
            </a:p>
          </p:txBody>
        </p:sp>
        <p:sp>
          <p:nvSpPr>
            <p:cNvPr id="521" name="Google Shape;521;p29"/>
            <p:cNvSpPr txBox="1"/>
            <p:nvPr/>
          </p:nvSpPr>
          <p:spPr>
            <a:xfrm>
              <a:off x="3964550" y="23716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drove</a:t>
              </a:r>
              <a:endParaRPr baseline="-25000">
                <a:latin typeface="Lato"/>
                <a:ea typeface="Lato"/>
                <a:cs typeface="Lato"/>
                <a:sym typeface="Lato"/>
              </a:endParaRPr>
            </a:p>
          </p:txBody>
        </p:sp>
        <p:sp>
          <p:nvSpPr>
            <p:cNvPr id="522" name="Google Shape;522;p29"/>
            <p:cNvSpPr txBox="1"/>
            <p:nvPr/>
          </p:nvSpPr>
          <p:spPr>
            <a:xfrm>
              <a:off x="3964550" y="27718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dk1"/>
                  </a:solidFill>
                  <a:latin typeface="Lato"/>
                  <a:ea typeface="Lato"/>
                  <a:cs typeface="Lato"/>
                  <a:sym typeface="Lato"/>
                </a:rPr>
                <a:t>my</a:t>
              </a:r>
              <a:endParaRPr b="1" baseline="-25000">
                <a:solidFill>
                  <a:schemeClr val="dk1"/>
                </a:solidFill>
                <a:latin typeface="Lato"/>
                <a:ea typeface="Lato"/>
                <a:cs typeface="Lato"/>
                <a:sym typeface="Lato"/>
              </a:endParaRPr>
            </a:p>
          </p:txBody>
        </p:sp>
        <p:sp>
          <p:nvSpPr>
            <p:cNvPr id="523" name="Google Shape;523;p29"/>
            <p:cNvSpPr txBox="1"/>
            <p:nvPr/>
          </p:nvSpPr>
          <p:spPr>
            <a:xfrm>
              <a:off x="3964550" y="31720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car</a:t>
              </a:r>
              <a:endParaRPr baseline="-25000">
                <a:latin typeface="Lato"/>
                <a:ea typeface="Lato"/>
                <a:cs typeface="Lato"/>
                <a:sym typeface="Lato"/>
              </a:endParaRPr>
            </a:p>
          </p:txBody>
        </p:sp>
        <p:sp>
          <p:nvSpPr>
            <p:cNvPr id="524" name="Google Shape;524;p29"/>
            <p:cNvSpPr txBox="1"/>
            <p:nvPr/>
          </p:nvSpPr>
          <p:spPr>
            <a:xfrm>
              <a:off x="3964550" y="3640485"/>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to</a:t>
              </a:r>
              <a:endParaRPr baseline="-25000">
                <a:latin typeface="Lato"/>
                <a:ea typeface="Lato"/>
                <a:cs typeface="Lato"/>
                <a:sym typeface="Lato"/>
              </a:endParaRPr>
            </a:p>
          </p:txBody>
        </p:sp>
      </p:grpSp>
      <p:sp>
        <p:nvSpPr>
          <p:cNvPr id="525" name="Google Shape;525;p29"/>
          <p:cNvSpPr txBox="1"/>
          <p:nvPr/>
        </p:nvSpPr>
        <p:spPr>
          <a:xfrm>
            <a:off x="3964550" y="4078175"/>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the</a:t>
            </a:r>
            <a:endParaRPr baseline="-25000">
              <a:latin typeface="Lato"/>
              <a:ea typeface="Lato"/>
              <a:cs typeface="Lato"/>
              <a:sym typeface="Lato"/>
            </a:endParaRPr>
          </a:p>
        </p:txBody>
      </p:sp>
      <p:sp>
        <p:nvSpPr>
          <p:cNvPr id="526" name="Google Shape;526;p29"/>
          <p:cNvSpPr txBox="1"/>
          <p:nvPr/>
        </p:nvSpPr>
        <p:spPr>
          <a:xfrm>
            <a:off x="3548850" y="4489215"/>
            <a:ext cx="1367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supermarket</a:t>
            </a:r>
            <a:endParaRPr baseline="-250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0"/>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
            </a:r>
            <a:endParaRPr/>
          </a:p>
        </p:txBody>
      </p:sp>
      <p:sp>
        <p:nvSpPr>
          <p:cNvPr id="532" name="Google Shape;532;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 drove my car to the supermarket.”</a:t>
            </a:r>
            <a:endParaRPr/>
          </a:p>
          <a:p>
            <a:pPr indent="-298450" lvl="1" marL="914400" rtl="0" algn="l">
              <a:spcBef>
                <a:spcPts val="0"/>
              </a:spcBef>
              <a:spcAft>
                <a:spcPts val="0"/>
              </a:spcAft>
              <a:buSzPts val="1100"/>
              <a:buChar char="○"/>
            </a:pPr>
            <a:r>
              <a:rPr lang="en"/>
              <a:t>V = 7</a:t>
            </a:r>
            <a:endParaRPr/>
          </a:p>
          <a:p>
            <a:pPr indent="-311150" lvl="0" marL="457200" rtl="0" algn="l">
              <a:spcBef>
                <a:spcPts val="0"/>
              </a:spcBef>
              <a:spcAft>
                <a:spcPts val="0"/>
              </a:spcAft>
              <a:buSzPts val="1300"/>
              <a:buChar char="●"/>
            </a:pPr>
            <a:r>
              <a:rPr lang="en"/>
              <a:t>Let’s choose N = 3</a:t>
            </a:r>
            <a:endParaRPr/>
          </a:p>
        </p:txBody>
      </p:sp>
      <p:grpSp>
        <p:nvGrpSpPr>
          <p:cNvPr id="533" name="Google Shape;533;p30"/>
          <p:cNvGrpSpPr/>
          <p:nvPr/>
        </p:nvGrpSpPr>
        <p:grpSpPr>
          <a:xfrm>
            <a:off x="6089925" y="1280725"/>
            <a:ext cx="1944600" cy="3658775"/>
            <a:chOff x="6089925" y="1280725"/>
            <a:chExt cx="1944600" cy="3658775"/>
          </a:xfrm>
        </p:grpSpPr>
        <p:grpSp>
          <p:nvGrpSpPr>
            <p:cNvPr id="534" name="Google Shape;534;p30"/>
            <p:cNvGrpSpPr/>
            <p:nvPr/>
          </p:nvGrpSpPr>
          <p:grpSpPr>
            <a:xfrm>
              <a:off x="6089925" y="1814150"/>
              <a:ext cx="1944600" cy="3125350"/>
              <a:chOff x="6089925" y="1814150"/>
              <a:chExt cx="1944600" cy="3125350"/>
            </a:xfrm>
          </p:grpSpPr>
          <p:sp>
            <p:nvSpPr>
              <p:cNvPr id="535" name="Google Shape;535;p30"/>
              <p:cNvSpPr/>
              <p:nvPr/>
            </p:nvSpPr>
            <p:spPr>
              <a:xfrm>
                <a:off x="6089925" y="1814150"/>
                <a:ext cx="1944600" cy="3075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txBox="1"/>
              <p:nvPr/>
            </p:nvSpPr>
            <p:spPr>
              <a:xfrm>
                <a:off x="6419050" y="1953300"/>
                <a:ext cx="14136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0.3 ,  1.5,   -4.1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2.9,   -5.0,      1.9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0.8,     5.1,    -8.9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b="1" lang="en">
                    <a:solidFill>
                      <a:schemeClr val="dk1"/>
                    </a:solidFill>
                    <a:latin typeface="Lato"/>
                    <a:ea typeface="Lato"/>
                    <a:cs typeface="Lato"/>
                    <a:sym typeface="Lato"/>
                  </a:rPr>
                  <a:t>-0.9,   -1.1,  -1.1</a:t>
                </a:r>
                <a:endParaRPr b="1">
                  <a:solidFill>
                    <a:schemeClr val="dk1"/>
                  </a:solidFill>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-7.6,   -10,    7.3</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    1.7,     -5.1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-3.9,   1.8,    3.1</a:t>
                </a:r>
                <a:endParaRPr>
                  <a:latin typeface="Lato"/>
                  <a:ea typeface="Lato"/>
                  <a:cs typeface="Lato"/>
                  <a:sym typeface="Lato"/>
                </a:endParaRPr>
              </a:p>
            </p:txBody>
          </p:sp>
        </p:grpSp>
        <p:sp>
          <p:nvSpPr>
            <p:cNvPr id="537" name="Google Shape;537;p30"/>
            <p:cNvSpPr txBox="1"/>
            <p:nvPr/>
          </p:nvSpPr>
          <p:spPr>
            <a:xfrm>
              <a:off x="660400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W</a:t>
              </a:r>
              <a:endParaRPr b="1" baseline="-25000">
                <a:latin typeface="Lato"/>
                <a:ea typeface="Lato"/>
                <a:cs typeface="Lato"/>
                <a:sym typeface="Lato"/>
              </a:endParaRPr>
            </a:p>
          </p:txBody>
        </p:sp>
      </p:grpSp>
      <p:grpSp>
        <p:nvGrpSpPr>
          <p:cNvPr id="538" name="Google Shape;538;p30"/>
          <p:cNvGrpSpPr/>
          <p:nvPr/>
        </p:nvGrpSpPr>
        <p:grpSpPr>
          <a:xfrm>
            <a:off x="8189400" y="1280725"/>
            <a:ext cx="951600" cy="2702530"/>
            <a:chOff x="8189400" y="1280725"/>
            <a:chExt cx="951600" cy="2702530"/>
          </a:xfrm>
        </p:grpSpPr>
        <p:grpSp>
          <p:nvGrpSpPr>
            <p:cNvPr id="539" name="Google Shape;539;p30"/>
            <p:cNvGrpSpPr/>
            <p:nvPr/>
          </p:nvGrpSpPr>
          <p:grpSpPr>
            <a:xfrm>
              <a:off x="8262600" y="2721155"/>
              <a:ext cx="805200" cy="1262100"/>
              <a:chOff x="8262600" y="2721155"/>
              <a:chExt cx="805200" cy="1262100"/>
            </a:xfrm>
          </p:grpSpPr>
          <p:sp>
            <p:nvSpPr>
              <p:cNvPr id="540" name="Google Shape;540;p30"/>
              <p:cNvSpPr/>
              <p:nvPr/>
            </p:nvSpPr>
            <p:spPr>
              <a:xfrm>
                <a:off x="8262600" y="2721155"/>
                <a:ext cx="805200" cy="1262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nvSpPr>
            <p:spPr>
              <a:xfrm>
                <a:off x="8395225" y="2721155"/>
                <a:ext cx="596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-0.9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-1.1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-1.1</a:t>
                </a:r>
                <a:endParaRPr>
                  <a:latin typeface="Lato"/>
                  <a:ea typeface="Lato"/>
                  <a:cs typeface="Lato"/>
                  <a:sym typeface="Lato"/>
                </a:endParaRPr>
              </a:p>
            </p:txBody>
          </p:sp>
        </p:grpSp>
        <p:sp>
          <p:nvSpPr>
            <p:cNvPr id="542" name="Google Shape;542;p30"/>
            <p:cNvSpPr txBox="1"/>
            <p:nvPr/>
          </p:nvSpPr>
          <p:spPr>
            <a:xfrm>
              <a:off x="818940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a:t>
              </a:r>
              <a:endParaRPr baseline="-25000">
                <a:latin typeface="Lato"/>
                <a:ea typeface="Lato"/>
                <a:cs typeface="Lato"/>
                <a:sym typeface="Lato"/>
              </a:endParaRPr>
            </a:p>
          </p:txBody>
        </p:sp>
      </p:grpSp>
      <p:grpSp>
        <p:nvGrpSpPr>
          <p:cNvPr id="543" name="Google Shape;543;p30"/>
          <p:cNvGrpSpPr/>
          <p:nvPr/>
        </p:nvGrpSpPr>
        <p:grpSpPr>
          <a:xfrm>
            <a:off x="3964550" y="1280725"/>
            <a:ext cx="1830000" cy="3658775"/>
            <a:chOff x="3964550" y="1280725"/>
            <a:chExt cx="1830000" cy="3658775"/>
          </a:xfrm>
        </p:grpSpPr>
        <p:grpSp>
          <p:nvGrpSpPr>
            <p:cNvPr id="544" name="Google Shape;544;p30"/>
            <p:cNvGrpSpPr/>
            <p:nvPr/>
          </p:nvGrpSpPr>
          <p:grpSpPr>
            <a:xfrm>
              <a:off x="4842950" y="1280725"/>
              <a:ext cx="951600" cy="3658775"/>
              <a:chOff x="4842950" y="1280725"/>
              <a:chExt cx="951600" cy="3658775"/>
            </a:xfrm>
          </p:grpSpPr>
          <p:grpSp>
            <p:nvGrpSpPr>
              <p:cNvPr id="545" name="Google Shape;545;p30"/>
              <p:cNvGrpSpPr/>
              <p:nvPr/>
            </p:nvGrpSpPr>
            <p:grpSpPr>
              <a:xfrm>
                <a:off x="4916150" y="1814150"/>
                <a:ext cx="805200" cy="3125350"/>
                <a:chOff x="4916150" y="1814150"/>
                <a:chExt cx="805200" cy="3125350"/>
              </a:xfrm>
            </p:grpSpPr>
            <p:sp>
              <p:nvSpPr>
                <p:cNvPr id="546" name="Google Shape;546;p30"/>
                <p:cNvSpPr/>
                <p:nvPr/>
              </p:nvSpPr>
              <p:spPr>
                <a:xfrm>
                  <a:off x="4916150" y="1814150"/>
                  <a:ext cx="805200" cy="30369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txBox="1"/>
                <p:nvPr/>
              </p:nvSpPr>
              <p:spPr>
                <a:xfrm>
                  <a:off x="5169075" y="1953300"/>
                  <a:ext cx="476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1</a:t>
                  </a:r>
                  <a:endParaRPr b="1">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p:txBody>
            </p:sp>
          </p:grpSp>
          <p:sp>
            <p:nvSpPr>
              <p:cNvPr id="548" name="Google Shape;548;p30"/>
              <p:cNvSpPr txBox="1"/>
              <p:nvPr/>
            </p:nvSpPr>
            <p:spPr>
              <a:xfrm>
                <a:off x="4842950" y="12807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Input</a:t>
                </a:r>
                <a:endParaRPr baseline="-25000">
                  <a:latin typeface="Lato"/>
                  <a:ea typeface="Lato"/>
                  <a:cs typeface="Lato"/>
                  <a:sym typeface="Lato"/>
                </a:endParaRPr>
              </a:p>
            </p:txBody>
          </p:sp>
        </p:grpSp>
        <p:sp>
          <p:nvSpPr>
            <p:cNvPr id="549" name="Google Shape;549;p30"/>
            <p:cNvSpPr txBox="1"/>
            <p:nvPr/>
          </p:nvSpPr>
          <p:spPr>
            <a:xfrm>
              <a:off x="3964550" y="195330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I</a:t>
              </a:r>
              <a:endParaRPr baseline="-25000">
                <a:latin typeface="Lato"/>
                <a:ea typeface="Lato"/>
                <a:cs typeface="Lato"/>
                <a:sym typeface="Lato"/>
              </a:endParaRPr>
            </a:p>
          </p:txBody>
        </p:sp>
        <p:sp>
          <p:nvSpPr>
            <p:cNvPr id="550" name="Google Shape;550;p30"/>
            <p:cNvSpPr txBox="1"/>
            <p:nvPr/>
          </p:nvSpPr>
          <p:spPr>
            <a:xfrm>
              <a:off x="3964550" y="23716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drove</a:t>
              </a:r>
              <a:endParaRPr baseline="-25000">
                <a:latin typeface="Lato"/>
                <a:ea typeface="Lato"/>
                <a:cs typeface="Lato"/>
                <a:sym typeface="Lato"/>
              </a:endParaRPr>
            </a:p>
          </p:txBody>
        </p:sp>
        <p:sp>
          <p:nvSpPr>
            <p:cNvPr id="551" name="Google Shape;551;p30"/>
            <p:cNvSpPr txBox="1"/>
            <p:nvPr/>
          </p:nvSpPr>
          <p:spPr>
            <a:xfrm>
              <a:off x="3964550" y="27718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my</a:t>
              </a:r>
              <a:endParaRPr baseline="-25000">
                <a:latin typeface="Lato"/>
                <a:ea typeface="Lato"/>
                <a:cs typeface="Lato"/>
                <a:sym typeface="Lato"/>
              </a:endParaRPr>
            </a:p>
          </p:txBody>
        </p:sp>
        <p:sp>
          <p:nvSpPr>
            <p:cNvPr id="552" name="Google Shape;552;p30"/>
            <p:cNvSpPr txBox="1"/>
            <p:nvPr/>
          </p:nvSpPr>
          <p:spPr>
            <a:xfrm>
              <a:off x="3964550" y="3172050"/>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dk1"/>
                  </a:solidFill>
                  <a:latin typeface="Lato"/>
                  <a:ea typeface="Lato"/>
                  <a:cs typeface="Lato"/>
                  <a:sym typeface="Lato"/>
                </a:rPr>
                <a:t>car</a:t>
              </a:r>
              <a:endParaRPr b="1" baseline="-25000">
                <a:solidFill>
                  <a:schemeClr val="dk1"/>
                </a:solidFill>
                <a:latin typeface="Lato"/>
                <a:ea typeface="Lato"/>
                <a:cs typeface="Lato"/>
                <a:sym typeface="Lato"/>
              </a:endParaRPr>
            </a:p>
          </p:txBody>
        </p:sp>
        <p:sp>
          <p:nvSpPr>
            <p:cNvPr id="553" name="Google Shape;553;p30"/>
            <p:cNvSpPr txBox="1"/>
            <p:nvPr/>
          </p:nvSpPr>
          <p:spPr>
            <a:xfrm>
              <a:off x="3964550" y="3640485"/>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to</a:t>
              </a:r>
              <a:endParaRPr baseline="-25000">
                <a:latin typeface="Lato"/>
                <a:ea typeface="Lato"/>
                <a:cs typeface="Lato"/>
                <a:sym typeface="Lato"/>
              </a:endParaRPr>
            </a:p>
          </p:txBody>
        </p:sp>
      </p:grpSp>
      <p:sp>
        <p:nvSpPr>
          <p:cNvPr id="554" name="Google Shape;554;p30"/>
          <p:cNvSpPr txBox="1"/>
          <p:nvPr/>
        </p:nvSpPr>
        <p:spPr>
          <a:xfrm>
            <a:off x="3964550" y="4078175"/>
            <a:ext cx="9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the</a:t>
            </a:r>
            <a:endParaRPr baseline="-25000">
              <a:latin typeface="Lato"/>
              <a:ea typeface="Lato"/>
              <a:cs typeface="Lato"/>
              <a:sym typeface="Lato"/>
            </a:endParaRPr>
          </a:p>
        </p:txBody>
      </p:sp>
      <p:sp>
        <p:nvSpPr>
          <p:cNvPr id="555" name="Google Shape;555;p30"/>
          <p:cNvSpPr txBox="1"/>
          <p:nvPr/>
        </p:nvSpPr>
        <p:spPr>
          <a:xfrm>
            <a:off x="3548850" y="4489215"/>
            <a:ext cx="1367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supermarket</a:t>
            </a:r>
            <a:endParaRPr baseline="-250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1"/>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
            </a:r>
            <a:endParaRPr/>
          </a:p>
        </p:txBody>
      </p:sp>
      <p:sp>
        <p:nvSpPr>
          <p:cNvPr id="561" name="Google Shape;561;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Convert hidden layer BACK to get predictions</a:t>
            </a:r>
            <a:endParaRPr/>
          </a:p>
        </p:txBody>
      </p:sp>
      <p:grpSp>
        <p:nvGrpSpPr>
          <p:cNvPr id="562" name="Google Shape;562;p31"/>
          <p:cNvGrpSpPr/>
          <p:nvPr/>
        </p:nvGrpSpPr>
        <p:grpSpPr>
          <a:xfrm>
            <a:off x="2967850" y="2311215"/>
            <a:ext cx="4005600" cy="2100309"/>
            <a:chOff x="6266650" y="1248125"/>
            <a:chExt cx="4005600" cy="2100309"/>
          </a:xfrm>
        </p:grpSpPr>
        <p:grpSp>
          <p:nvGrpSpPr>
            <p:cNvPr id="563" name="Google Shape;563;p31"/>
            <p:cNvGrpSpPr/>
            <p:nvPr/>
          </p:nvGrpSpPr>
          <p:grpSpPr>
            <a:xfrm>
              <a:off x="6266650" y="1821134"/>
              <a:ext cx="4005600" cy="1527300"/>
              <a:chOff x="6266650" y="1821134"/>
              <a:chExt cx="4005600" cy="1527300"/>
            </a:xfrm>
          </p:grpSpPr>
          <p:sp>
            <p:nvSpPr>
              <p:cNvPr id="564" name="Google Shape;564;p31"/>
              <p:cNvSpPr/>
              <p:nvPr/>
            </p:nvSpPr>
            <p:spPr>
              <a:xfrm>
                <a:off x="6339275" y="1821134"/>
                <a:ext cx="3849300" cy="1527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txBox="1"/>
              <p:nvPr/>
            </p:nvSpPr>
            <p:spPr>
              <a:xfrm>
                <a:off x="6266650" y="1953300"/>
                <a:ext cx="40056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12.1,    -5.2,    0.35,   9.1,    -2.3,    -9.3,    -2.5</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-9.5,    8.1,    -3.9,   -5.3,   10.9,    0.78,    -1.8</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0.78,   -8.1,   4.9,   -1.9,     -7.3,       7.1,      4.9</a:t>
                </a:r>
                <a:endParaRPr>
                  <a:latin typeface="Lato"/>
                  <a:ea typeface="Lato"/>
                  <a:cs typeface="Lato"/>
                  <a:sym typeface="Lato"/>
                </a:endParaRPr>
              </a:p>
            </p:txBody>
          </p:sp>
        </p:grpSp>
        <p:sp>
          <p:nvSpPr>
            <p:cNvPr id="566" name="Google Shape;566;p31"/>
            <p:cNvSpPr txBox="1"/>
            <p:nvPr/>
          </p:nvSpPr>
          <p:spPr>
            <a:xfrm>
              <a:off x="7749300" y="12481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W’</a:t>
              </a:r>
              <a:endParaRPr b="1">
                <a:latin typeface="Lato"/>
                <a:ea typeface="Lato"/>
                <a:cs typeface="Lato"/>
                <a:sym typeface="Lato"/>
              </a:endParaRPr>
            </a:p>
          </p:txBody>
        </p:sp>
      </p:grpSp>
      <p:grpSp>
        <p:nvGrpSpPr>
          <p:cNvPr id="567" name="Google Shape;567;p31"/>
          <p:cNvGrpSpPr/>
          <p:nvPr/>
        </p:nvGrpSpPr>
        <p:grpSpPr>
          <a:xfrm>
            <a:off x="1142775" y="2978843"/>
            <a:ext cx="1752000" cy="935390"/>
            <a:chOff x="7315925" y="2296200"/>
            <a:chExt cx="1752000" cy="935390"/>
          </a:xfrm>
        </p:grpSpPr>
        <p:grpSp>
          <p:nvGrpSpPr>
            <p:cNvPr id="568" name="Google Shape;568;p31"/>
            <p:cNvGrpSpPr/>
            <p:nvPr/>
          </p:nvGrpSpPr>
          <p:grpSpPr>
            <a:xfrm>
              <a:off x="7315925" y="2696390"/>
              <a:ext cx="1752000" cy="535200"/>
              <a:chOff x="7315925" y="2696390"/>
              <a:chExt cx="1752000" cy="535200"/>
            </a:xfrm>
          </p:grpSpPr>
          <p:sp>
            <p:nvSpPr>
              <p:cNvPr id="569" name="Google Shape;569;p31"/>
              <p:cNvSpPr/>
              <p:nvPr/>
            </p:nvSpPr>
            <p:spPr>
              <a:xfrm>
                <a:off x="7315925" y="2696390"/>
                <a:ext cx="1752000" cy="5352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txBox="1"/>
              <p:nvPr/>
            </p:nvSpPr>
            <p:spPr>
              <a:xfrm>
                <a:off x="7506125" y="2763890"/>
                <a:ext cx="14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-0.9,   -1.1,   -1.1</a:t>
                </a:r>
                <a:endParaRPr>
                  <a:latin typeface="Lato"/>
                  <a:ea typeface="Lato"/>
                  <a:cs typeface="Lato"/>
                  <a:sym typeface="Lato"/>
                </a:endParaRPr>
              </a:p>
            </p:txBody>
          </p:sp>
        </p:grpSp>
        <p:sp>
          <p:nvSpPr>
            <p:cNvPr id="571" name="Google Shape;571;p31"/>
            <p:cNvSpPr txBox="1"/>
            <p:nvPr/>
          </p:nvSpPr>
          <p:spPr>
            <a:xfrm>
              <a:off x="7716125" y="2296200"/>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a:t>
              </a:r>
              <a:endParaRPr baseline="-25000">
                <a:latin typeface="Lato"/>
                <a:ea typeface="Lato"/>
                <a:cs typeface="Lato"/>
                <a:sym typeface="Lato"/>
              </a:endParaRPr>
            </a:p>
          </p:txBody>
        </p:sp>
      </p:grpSp>
      <p:grpSp>
        <p:nvGrpSpPr>
          <p:cNvPr id="572" name="Google Shape;572;p31"/>
          <p:cNvGrpSpPr/>
          <p:nvPr/>
        </p:nvGrpSpPr>
        <p:grpSpPr>
          <a:xfrm>
            <a:off x="6973450" y="1606045"/>
            <a:ext cx="951600" cy="3508152"/>
            <a:chOff x="8189400" y="1377925"/>
            <a:chExt cx="951600" cy="3508152"/>
          </a:xfrm>
        </p:grpSpPr>
        <p:grpSp>
          <p:nvGrpSpPr>
            <p:cNvPr id="573" name="Google Shape;573;p31"/>
            <p:cNvGrpSpPr/>
            <p:nvPr/>
          </p:nvGrpSpPr>
          <p:grpSpPr>
            <a:xfrm>
              <a:off x="8262600" y="1899877"/>
              <a:ext cx="805200" cy="2986200"/>
              <a:chOff x="8262600" y="1899877"/>
              <a:chExt cx="805200" cy="2986200"/>
            </a:xfrm>
          </p:grpSpPr>
          <p:sp>
            <p:nvSpPr>
              <p:cNvPr id="574" name="Google Shape;574;p31"/>
              <p:cNvSpPr/>
              <p:nvPr/>
            </p:nvSpPr>
            <p:spPr>
              <a:xfrm>
                <a:off x="8262600" y="1952654"/>
                <a:ext cx="805200" cy="29334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txBox="1"/>
              <p:nvPr/>
            </p:nvSpPr>
            <p:spPr>
              <a:xfrm>
                <a:off x="8373760" y="1899877"/>
                <a:ext cx="5964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-5.6</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4.6</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3.8</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-2.7</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0.4</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-6.6</a:t>
                </a:r>
                <a:endParaRPr>
                  <a:latin typeface="Lato"/>
                  <a:ea typeface="Lato"/>
                  <a:cs typeface="Lato"/>
                  <a:sym typeface="Lato"/>
                </a:endParaRPr>
              </a:p>
            </p:txBody>
          </p:sp>
        </p:grpSp>
        <p:sp>
          <p:nvSpPr>
            <p:cNvPr id="576" name="Google Shape;576;p31"/>
            <p:cNvSpPr txBox="1"/>
            <p:nvPr/>
          </p:nvSpPr>
          <p:spPr>
            <a:xfrm>
              <a:off x="8189400" y="13779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Output</a:t>
              </a:r>
              <a:endParaRPr baseline="-25000">
                <a:latin typeface="Lato"/>
                <a:ea typeface="Lato"/>
                <a:cs typeface="Lato"/>
                <a:sym typeface="Lato"/>
              </a:endParaRPr>
            </a:p>
          </p:txBody>
        </p:sp>
      </p:grpSp>
      <p:grpSp>
        <p:nvGrpSpPr>
          <p:cNvPr id="577" name="Google Shape;577;p31"/>
          <p:cNvGrpSpPr/>
          <p:nvPr/>
        </p:nvGrpSpPr>
        <p:grpSpPr>
          <a:xfrm>
            <a:off x="7925050" y="2155075"/>
            <a:ext cx="1193100" cy="2949574"/>
            <a:chOff x="7925050" y="2155075"/>
            <a:chExt cx="1193100" cy="2949574"/>
          </a:xfrm>
        </p:grpSpPr>
        <p:sp>
          <p:nvSpPr>
            <p:cNvPr id="578" name="Google Shape;578;p31"/>
            <p:cNvSpPr txBox="1"/>
            <p:nvPr/>
          </p:nvSpPr>
          <p:spPr>
            <a:xfrm>
              <a:off x="7925050" y="4704449"/>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supermarket</a:t>
              </a:r>
              <a:endParaRPr baseline="-25000">
                <a:latin typeface="Lato"/>
                <a:ea typeface="Lato"/>
                <a:cs typeface="Lato"/>
                <a:sym typeface="Lato"/>
              </a:endParaRPr>
            </a:p>
          </p:txBody>
        </p:sp>
        <p:sp>
          <p:nvSpPr>
            <p:cNvPr id="579" name="Google Shape;579;p31"/>
            <p:cNvSpPr txBox="1"/>
            <p:nvPr/>
          </p:nvSpPr>
          <p:spPr>
            <a:xfrm>
              <a:off x="7925050" y="4279553"/>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a:t>
              </a:r>
              <a:endParaRPr baseline="-25000">
                <a:latin typeface="Lato"/>
                <a:ea typeface="Lato"/>
                <a:cs typeface="Lato"/>
                <a:sym typeface="Lato"/>
              </a:endParaRPr>
            </a:p>
          </p:txBody>
        </p:sp>
        <p:sp>
          <p:nvSpPr>
            <p:cNvPr id="580" name="Google Shape;580;p31"/>
            <p:cNvSpPr txBox="1"/>
            <p:nvPr/>
          </p:nvSpPr>
          <p:spPr>
            <a:xfrm>
              <a:off x="7925050" y="3854658"/>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a:t>
              </a:r>
              <a:endParaRPr baseline="-25000">
                <a:latin typeface="Lato"/>
                <a:ea typeface="Lato"/>
                <a:cs typeface="Lato"/>
                <a:sym typeface="Lato"/>
              </a:endParaRPr>
            </a:p>
          </p:txBody>
        </p:sp>
        <p:sp>
          <p:nvSpPr>
            <p:cNvPr id="581" name="Google Shape;581;p31"/>
            <p:cNvSpPr txBox="1"/>
            <p:nvPr/>
          </p:nvSpPr>
          <p:spPr>
            <a:xfrm>
              <a:off x="7925050" y="3429762"/>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car</a:t>
              </a:r>
              <a:endParaRPr baseline="-25000">
                <a:latin typeface="Lato"/>
                <a:ea typeface="Lato"/>
                <a:cs typeface="Lato"/>
                <a:sym typeface="Lato"/>
              </a:endParaRPr>
            </a:p>
          </p:txBody>
        </p:sp>
        <p:sp>
          <p:nvSpPr>
            <p:cNvPr id="582" name="Google Shape;582;p31"/>
            <p:cNvSpPr txBox="1"/>
            <p:nvPr/>
          </p:nvSpPr>
          <p:spPr>
            <a:xfrm>
              <a:off x="7925050" y="3004866"/>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my</a:t>
              </a:r>
              <a:endParaRPr baseline="-25000">
                <a:latin typeface="Lato"/>
                <a:ea typeface="Lato"/>
                <a:cs typeface="Lato"/>
                <a:sym typeface="Lato"/>
              </a:endParaRPr>
            </a:p>
          </p:txBody>
        </p:sp>
        <p:sp>
          <p:nvSpPr>
            <p:cNvPr id="583" name="Google Shape;583;p31"/>
            <p:cNvSpPr txBox="1"/>
            <p:nvPr/>
          </p:nvSpPr>
          <p:spPr>
            <a:xfrm>
              <a:off x="7925050" y="2579971"/>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drove</a:t>
              </a:r>
              <a:endParaRPr baseline="-25000">
                <a:latin typeface="Lato"/>
                <a:ea typeface="Lato"/>
                <a:cs typeface="Lato"/>
                <a:sym typeface="Lato"/>
              </a:endParaRPr>
            </a:p>
          </p:txBody>
        </p:sp>
        <p:sp>
          <p:nvSpPr>
            <p:cNvPr id="584" name="Google Shape;584;p31"/>
            <p:cNvSpPr txBox="1"/>
            <p:nvPr/>
          </p:nvSpPr>
          <p:spPr>
            <a:xfrm>
              <a:off x="7925050" y="2155075"/>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a:t>
              </a:r>
              <a:endParaRPr baseline="-25000">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656050"/>
            <a:ext cx="3147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Lecture Outline</a:t>
            </a:r>
            <a:endParaRPr/>
          </a:p>
        </p:txBody>
      </p:sp>
      <p:sp>
        <p:nvSpPr>
          <p:cNvPr id="93" name="Google Shape;93;p14"/>
          <p:cNvSpPr txBox="1"/>
          <p:nvPr>
            <p:ph idx="1" type="body"/>
          </p:nvPr>
        </p:nvSpPr>
        <p:spPr>
          <a:xfrm>
            <a:off x="729450" y="2078875"/>
            <a:ext cx="3499500" cy="2837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What is an LLM? (45 minutes)</a:t>
            </a:r>
            <a:endParaRPr/>
          </a:p>
          <a:p>
            <a:pPr indent="-311150" lvl="0" marL="457200" rtl="0" algn="l">
              <a:spcBef>
                <a:spcPts val="0"/>
              </a:spcBef>
              <a:spcAft>
                <a:spcPts val="0"/>
              </a:spcAft>
              <a:buSzPts val="1300"/>
              <a:buChar char="●"/>
            </a:pPr>
            <a:r>
              <a:rPr lang="en"/>
              <a:t>Q&amp;A (15 minutes)</a:t>
            </a:r>
            <a:endParaRPr/>
          </a:p>
          <a:p>
            <a:pPr indent="0" lvl="0" marL="457200" rtl="0" algn="l">
              <a:spcBef>
                <a:spcPts val="1200"/>
              </a:spcBef>
              <a:spcAft>
                <a:spcPts val="0"/>
              </a:spcAft>
              <a:buNone/>
            </a:pPr>
            <a:r>
              <a:rPr b="1" lang="en"/>
              <a:t>Break</a:t>
            </a:r>
            <a:endParaRPr b="1"/>
          </a:p>
          <a:p>
            <a:pPr indent="-311150" lvl="0" marL="457200" rtl="0" algn="l">
              <a:spcBef>
                <a:spcPts val="1200"/>
              </a:spcBef>
              <a:spcAft>
                <a:spcPts val="0"/>
              </a:spcAft>
              <a:buSzPts val="1300"/>
              <a:buChar char="●"/>
            </a:pPr>
            <a:r>
              <a:rPr lang="en"/>
              <a:t>What can they do? </a:t>
            </a:r>
            <a:r>
              <a:rPr lang="en"/>
              <a:t>(5 minutes)</a:t>
            </a:r>
            <a:endParaRPr/>
          </a:p>
          <a:p>
            <a:pPr indent="-311150" lvl="0" marL="457200" rtl="0" algn="l">
              <a:spcBef>
                <a:spcPts val="0"/>
              </a:spcBef>
              <a:spcAft>
                <a:spcPts val="0"/>
              </a:spcAft>
              <a:buSzPts val="1300"/>
              <a:buChar char="●"/>
            </a:pPr>
            <a:r>
              <a:rPr lang="en"/>
              <a:t>Applied examples (20 minutes)</a:t>
            </a:r>
            <a:endParaRPr/>
          </a:p>
          <a:p>
            <a:pPr indent="-298450" lvl="1" marL="914400" rtl="0" algn="l">
              <a:spcBef>
                <a:spcPts val="0"/>
              </a:spcBef>
              <a:spcAft>
                <a:spcPts val="0"/>
              </a:spcAft>
              <a:buSzPts val="1100"/>
              <a:buChar char="○"/>
            </a:pPr>
            <a:r>
              <a:rPr lang="en"/>
              <a:t>Browser interface</a:t>
            </a:r>
            <a:endParaRPr/>
          </a:p>
          <a:p>
            <a:pPr indent="-298450" lvl="1" marL="914400" rtl="0" algn="l">
              <a:spcBef>
                <a:spcPts val="0"/>
              </a:spcBef>
              <a:spcAft>
                <a:spcPts val="0"/>
              </a:spcAft>
              <a:buSzPts val="1100"/>
              <a:buChar char="○"/>
            </a:pPr>
            <a:r>
              <a:rPr lang="en"/>
              <a:t>API</a:t>
            </a:r>
            <a:endParaRPr/>
          </a:p>
          <a:p>
            <a:pPr indent="-311150" lvl="0" marL="457200" rtl="0" algn="l">
              <a:spcBef>
                <a:spcPts val="0"/>
              </a:spcBef>
              <a:spcAft>
                <a:spcPts val="0"/>
              </a:spcAft>
              <a:buSzPts val="1300"/>
              <a:buChar char="●"/>
            </a:pPr>
            <a:r>
              <a:rPr lang="en"/>
              <a:t>Explosion of research (20 minutes)</a:t>
            </a:r>
            <a:endParaRPr/>
          </a:p>
          <a:p>
            <a:pPr indent="-311150" lvl="0" marL="457200" rtl="0" algn="l">
              <a:spcBef>
                <a:spcPts val="0"/>
              </a:spcBef>
              <a:spcAft>
                <a:spcPts val="0"/>
              </a:spcAft>
              <a:buSzPts val="1300"/>
              <a:buChar char="●"/>
            </a:pPr>
            <a:r>
              <a:rPr lang="en"/>
              <a:t>Q&amp;A (15 minutes)</a:t>
            </a:r>
            <a:endParaRPr/>
          </a:p>
        </p:txBody>
      </p:sp>
      <p:sp>
        <p:nvSpPr>
          <p:cNvPr id="94" name="Google Shape;94;p14"/>
          <p:cNvSpPr txBox="1"/>
          <p:nvPr>
            <p:ph idx="1" type="body"/>
          </p:nvPr>
        </p:nvSpPr>
        <p:spPr>
          <a:xfrm>
            <a:off x="4733775" y="2078875"/>
            <a:ext cx="3965700" cy="2837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Inspirations / references / sources / hat-tips</a:t>
            </a:r>
            <a:endParaRPr/>
          </a:p>
          <a:p>
            <a:pPr indent="-298450" lvl="1" marL="914400" rtl="0" algn="l">
              <a:spcBef>
                <a:spcPts val="0"/>
              </a:spcBef>
              <a:spcAft>
                <a:spcPts val="0"/>
              </a:spcAft>
              <a:buSzPts val="1100"/>
              <a:buChar char="○"/>
            </a:pPr>
            <a:r>
              <a:rPr lang="en"/>
              <a:t>Neural networks for text: </a:t>
            </a:r>
            <a:r>
              <a:rPr lang="en" u="sng">
                <a:solidFill>
                  <a:schemeClr val="hlink"/>
                </a:solidFill>
                <a:hlinkClick r:id="rId3"/>
              </a:rPr>
              <a:t>Xin Rong</a:t>
            </a:r>
            <a:endParaRPr/>
          </a:p>
          <a:p>
            <a:pPr indent="-298450" lvl="1" marL="914400" rtl="0" algn="l">
              <a:spcBef>
                <a:spcPts val="0"/>
              </a:spcBef>
              <a:spcAft>
                <a:spcPts val="0"/>
              </a:spcAft>
              <a:buSzPts val="1100"/>
              <a:buChar char="○"/>
            </a:pPr>
            <a:r>
              <a:rPr lang="en"/>
              <a:t>Overview of GPT: </a:t>
            </a:r>
            <a:r>
              <a:rPr lang="en" u="sng">
                <a:solidFill>
                  <a:schemeClr val="hlink"/>
                </a:solidFill>
                <a:hlinkClick r:id="rId4"/>
              </a:rPr>
              <a:t>Jay Alammar</a:t>
            </a:r>
            <a:endParaRPr/>
          </a:p>
          <a:p>
            <a:pPr indent="-298450" lvl="1" marL="914400" rtl="0" algn="l">
              <a:spcBef>
                <a:spcPts val="0"/>
              </a:spcBef>
              <a:spcAft>
                <a:spcPts val="0"/>
              </a:spcAft>
              <a:buSzPts val="1100"/>
              <a:buChar char="○"/>
            </a:pPr>
            <a:r>
              <a:rPr lang="en"/>
              <a:t>Emergent Properties: </a:t>
            </a:r>
            <a:r>
              <a:rPr lang="en" u="sng">
                <a:solidFill>
                  <a:schemeClr val="hlink"/>
                </a:solidFill>
                <a:hlinkClick r:id="rId5"/>
              </a:rPr>
              <a:t>Dr. Alan D. Thompson</a:t>
            </a:r>
            <a:endParaRPr/>
          </a:p>
          <a:p>
            <a:pPr indent="-298450" lvl="1" marL="914400" rtl="0" algn="l">
              <a:spcBef>
                <a:spcPts val="0"/>
              </a:spcBef>
              <a:spcAft>
                <a:spcPts val="0"/>
              </a:spcAft>
              <a:buSzPts val="1100"/>
              <a:buChar char="○"/>
            </a:pPr>
            <a:r>
              <a:rPr lang="en" u="sng">
                <a:solidFill>
                  <a:schemeClr val="hlink"/>
                </a:solidFill>
                <a:hlinkClick r:id="rId6"/>
              </a:rPr>
              <a:t>Kevin Bryan</a:t>
            </a:r>
            <a:endParaRPr/>
          </a:p>
          <a:p>
            <a:pPr indent="-298450" lvl="1" marL="914400" rtl="0" algn="l">
              <a:spcBef>
                <a:spcPts val="0"/>
              </a:spcBef>
              <a:spcAft>
                <a:spcPts val="0"/>
              </a:spcAft>
              <a:buSzPts val="1100"/>
              <a:buChar char="○"/>
            </a:pPr>
            <a:r>
              <a:rPr lang="en" u="sng">
                <a:solidFill>
                  <a:schemeClr val="hlink"/>
                </a:solidFill>
                <a:hlinkClick r:id="rId7"/>
              </a:rPr>
              <a:t>Kevin Munger</a:t>
            </a:r>
            <a:endParaRPr/>
          </a:p>
          <a:p>
            <a:pPr indent="-298450" lvl="1" marL="914400" rtl="0" algn="l">
              <a:spcBef>
                <a:spcPts val="0"/>
              </a:spcBef>
              <a:spcAft>
                <a:spcPts val="0"/>
              </a:spcAft>
              <a:buSzPts val="1100"/>
              <a:buChar char="○"/>
            </a:pPr>
            <a:r>
              <a:rPr lang="en"/>
              <a:t>A deluge of working papers (cited throughout)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2"/>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Convert to P(w</a:t>
            </a:r>
            <a:r>
              <a:rPr baseline="-25000" lang="en"/>
              <a:t>c</a:t>
            </a:r>
            <a:r>
              <a:rPr lang="en"/>
              <a:t> | w</a:t>
            </a:r>
            <a:r>
              <a:rPr baseline="-25000" lang="en"/>
              <a:t>t</a:t>
            </a:r>
            <a:r>
              <a:rPr lang="en"/>
              <a:t>)</a:t>
            </a:r>
            <a:endParaRPr/>
          </a:p>
        </p:txBody>
      </p:sp>
      <p:sp>
        <p:nvSpPr>
          <p:cNvPr id="590" name="Google Shape;590;p32"/>
          <p:cNvSpPr txBox="1"/>
          <p:nvPr>
            <p:ph idx="1" type="body"/>
          </p:nvPr>
        </p:nvSpPr>
        <p:spPr>
          <a:xfrm>
            <a:off x="2934913" y="3865350"/>
            <a:ext cx="3148200" cy="6063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i="1" lang="en" sz="1400">
                <a:solidFill>
                  <a:srgbClr val="000000"/>
                </a:solidFill>
                <a:latin typeface="Times New Roman"/>
                <a:ea typeface="Times New Roman"/>
                <a:cs typeface="Times New Roman"/>
                <a:sym typeface="Times New Roman"/>
              </a:rPr>
              <a:t>P(w</a:t>
            </a:r>
            <a:r>
              <a:rPr baseline="-25000" i="1" lang="en" sz="1400">
                <a:solidFill>
                  <a:srgbClr val="000000"/>
                </a:solidFill>
                <a:latin typeface="Times New Roman"/>
                <a:ea typeface="Times New Roman"/>
                <a:cs typeface="Times New Roman"/>
                <a:sym typeface="Times New Roman"/>
              </a:rPr>
              <a:t>c</a:t>
            </a:r>
            <a:r>
              <a:rPr i="1" lang="en" sz="1400">
                <a:solidFill>
                  <a:srgbClr val="000000"/>
                </a:solidFill>
                <a:latin typeface="Times New Roman"/>
                <a:ea typeface="Times New Roman"/>
                <a:cs typeface="Times New Roman"/>
                <a:sym typeface="Times New Roman"/>
              </a:rPr>
              <a:t> | w</a:t>
            </a:r>
            <a:r>
              <a:rPr baseline="-25000" i="1" lang="en" sz="1400">
                <a:solidFill>
                  <a:srgbClr val="000000"/>
                </a:solidFill>
                <a:latin typeface="Times New Roman"/>
                <a:ea typeface="Times New Roman"/>
                <a:cs typeface="Times New Roman"/>
                <a:sym typeface="Times New Roman"/>
              </a:rPr>
              <a:t>t</a:t>
            </a:r>
            <a:r>
              <a:rPr i="1" lang="en" sz="1400">
                <a:solidFill>
                  <a:srgbClr val="000000"/>
                </a:solidFill>
                <a:latin typeface="Times New Roman"/>
                <a:ea typeface="Times New Roman"/>
                <a:cs typeface="Times New Roman"/>
                <a:sym typeface="Times New Roman"/>
              </a:rPr>
              <a:t>) = y</a:t>
            </a:r>
            <a:r>
              <a:rPr baseline="-25000" i="1" lang="en" sz="1400">
                <a:solidFill>
                  <a:srgbClr val="000000"/>
                </a:solidFill>
                <a:latin typeface="Times New Roman"/>
                <a:ea typeface="Times New Roman"/>
                <a:cs typeface="Times New Roman"/>
                <a:sym typeface="Times New Roman"/>
              </a:rPr>
              <a:t>c</a:t>
            </a:r>
            <a:r>
              <a:rPr i="1" lang="en" sz="1400">
                <a:solidFill>
                  <a:srgbClr val="000000"/>
                </a:solidFill>
                <a:latin typeface="Times New Roman"/>
                <a:ea typeface="Times New Roman"/>
                <a:cs typeface="Times New Roman"/>
                <a:sym typeface="Times New Roman"/>
              </a:rPr>
              <a:t> = exp(x</a:t>
            </a:r>
            <a:r>
              <a:rPr baseline="-25000" i="1" lang="en" sz="1400">
                <a:solidFill>
                  <a:srgbClr val="000000"/>
                </a:solidFill>
                <a:latin typeface="Times New Roman"/>
                <a:ea typeface="Times New Roman"/>
                <a:cs typeface="Times New Roman"/>
                <a:sym typeface="Times New Roman"/>
              </a:rPr>
              <a:t>c</a:t>
            </a:r>
            <a:r>
              <a:rPr i="1" lang="en" sz="1400">
                <a:solidFill>
                  <a:srgbClr val="000000"/>
                </a:solidFill>
                <a:latin typeface="Times New Roman"/>
                <a:ea typeface="Times New Roman"/>
                <a:cs typeface="Times New Roman"/>
                <a:sym typeface="Times New Roman"/>
              </a:rPr>
              <a:t>) / ∑</a:t>
            </a:r>
            <a:r>
              <a:rPr baseline="-25000" i="1" lang="en" sz="1400">
                <a:solidFill>
                  <a:srgbClr val="000000"/>
                </a:solidFill>
                <a:latin typeface="Times New Roman"/>
                <a:ea typeface="Times New Roman"/>
                <a:cs typeface="Times New Roman"/>
                <a:sym typeface="Times New Roman"/>
              </a:rPr>
              <a:t>i = 1</a:t>
            </a:r>
            <a:r>
              <a:rPr i="1" lang="en" sz="1400">
                <a:solidFill>
                  <a:srgbClr val="000000"/>
                </a:solidFill>
                <a:latin typeface="Times New Roman"/>
                <a:ea typeface="Times New Roman"/>
                <a:cs typeface="Times New Roman"/>
                <a:sym typeface="Times New Roman"/>
              </a:rPr>
              <a:t>exp(x</a:t>
            </a:r>
            <a:r>
              <a:rPr baseline="-25000" i="1" lang="en" sz="1400">
                <a:solidFill>
                  <a:srgbClr val="000000"/>
                </a:solidFill>
                <a:latin typeface="Times New Roman"/>
                <a:ea typeface="Times New Roman"/>
                <a:cs typeface="Times New Roman"/>
                <a:sym typeface="Times New Roman"/>
              </a:rPr>
              <a:t>i</a:t>
            </a:r>
            <a:r>
              <a:rPr i="1" lang="en" sz="1400">
                <a:solidFill>
                  <a:srgbClr val="000000"/>
                </a:solidFill>
                <a:latin typeface="Times New Roman"/>
                <a:ea typeface="Times New Roman"/>
                <a:cs typeface="Times New Roman"/>
                <a:sym typeface="Times New Roman"/>
              </a:rPr>
              <a:t>)</a:t>
            </a:r>
            <a:endParaRPr/>
          </a:p>
        </p:txBody>
      </p:sp>
      <p:sp>
        <p:nvSpPr>
          <p:cNvPr id="591" name="Google Shape;591;p32"/>
          <p:cNvSpPr/>
          <p:nvPr/>
        </p:nvSpPr>
        <p:spPr>
          <a:xfrm>
            <a:off x="5979850" y="1952174"/>
            <a:ext cx="805200" cy="29334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txBox="1"/>
          <p:nvPr/>
        </p:nvSpPr>
        <p:spPr>
          <a:xfrm>
            <a:off x="6091010" y="1899396"/>
            <a:ext cx="5964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0.00</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0.49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0.23</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0.00</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0.01</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0.28</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0.00</a:t>
            </a:r>
            <a:endParaRPr>
              <a:latin typeface="Lato"/>
              <a:ea typeface="Lato"/>
              <a:cs typeface="Lato"/>
              <a:sym typeface="Lato"/>
            </a:endParaRPr>
          </a:p>
        </p:txBody>
      </p:sp>
      <p:sp>
        <p:nvSpPr>
          <p:cNvPr id="593" name="Google Shape;593;p32"/>
          <p:cNvSpPr txBox="1"/>
          <p:nvPr/>
        </p:nvSpPr>
        <p:spPr>
          <a:xfrm>
            <a:off x="5906650" y="137744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Output</a:t>
            </a:r>
            <a:endParaRPr baseline="-25000">
              <a:latin typeface="Lato"/>
              <a:ea typeface="Lato"/>
              <a:cs typeface="Lato"/>
              <a:sym typeface="Lato"/>
            </a:endParaRPr>
          </a:p>
        </p:txBody>
      </p:sp>
      <p:grpSp>
        <p:nvGrpSpPr>
          <p:cNvPr id="594" name="Google Shape;594;p32"/>
          <p:cNvGrpSpPr/>
          <p:nvPr/>
        </p:nvGrpSpPr>
        <p:grpSpPr>
          <a:xfrm>
            <a:off x="2134925" y="1377445"/>
            <a:ext cx="951600" cy="3723552"/>
            <a:chOff x="8189400" y="1377925"/>
            <a:chExt cx="951600" cy="3723552"/>
          </a:xfrm>
        </p:grpSpPr>
        <p:grpSp>
          <p:nvGrpSpPr>
            <p:cNvPr id="595" name="Google Shape;595;p32"/>
            <p:cNvGrpSpPr/>
            <p:nvPr/>
          </p:nvGrpSpPr>
          <p:grpSpPr>
            <a:xfrm>
              <a:off x="8262600" y="1899877"/>
              <a:ext cx="805200" cy="3201600"/>
              <a:chOff x="8262600" y="1899877"/>
              <a:chExt cx="805200" cy="3201600"/>
            </a:xfrm>
          </p:grpSpPr>
          <p:sp>
            <p:nvSpPr>
              <p:cNvPr id="596" name="Google Shape;596;p32"/>
              <p:cNvSpPr/>
              <p:nvPr/>
            </p:nvSpPr>
            <p:spPr>
              <a:xfrm>
                <a:off x="8262600" y="1952654"/>
                <a:ext cx="805200" cy="29334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txBox="1"/>
              <p:nvPr/>
            </p:nvSpPr>
            <p:spPr>
              <a:xfrm>
                <a:off x="8373760" y="1899877"/>
                <a:ext cx="596400" cy="320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-5.6</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4.6</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3.8</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-2.7</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0.4</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3.99</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-6.6</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grpSp>
        <p:sp>
          <p:nvSpPr>
            <p:cNvPr id="598" name="Google Shape;598;p32"/>
            <p:cNvSpPr txBox="1"/>
            <p:nvPr/>
          </p:nvSpPr>
          <p:spPr>
            <a:xfrm>
              <a:off x="8189400" y="1377925"/>
              <a:ext cx="9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Output</a:t>
              </a:r>
              <a:endParaRPr baseline="-25000">
                <a:latin typeface="Lato"/>
                <a:ea typeface="Lato"/>
                <a:cs typeface="Lato"/>
                <a:sym typeface="Lato"/>
              </a:endParaRPr>
            </a:p>
          </p:txBody>
        </p:sp>
      </p:grpSp>
      <p:sp>
        <p:nvSpPr>
          <p:cNvPr id="599" name="Google Shape;599;p32"/>
          <p:cNvSpPr/>
          <p:nvPr/>
        </p:nvSpPr>
        <p:spPr>
          <a:xfrm>
            <a:off x="3251875" y="3114900"/>
            <a:ext cx="2513700" cy="63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softmax</a:t>
            </a:r>
            <a:endParaRPr/>
          </a:p>
        </p:txBody>
      </p:sp>
      <p:grpSp>
        <p:nvGrpSpPr>
          <p:cNvPr id="600" name="Google Shape;600;p32"/>
          <p:cNvGrpSpPr/>
          <p:nvPr/>
        </p:nvGrpSpPr>
        <p:grpSpPr>
          <a:xfrm>
            <a:off x="1042875" y="1911842"/>
            <a:ext cx="1193100" cy="2949574"/>
            <a:chOff x="2185875" y="2078875"/>
            <a:chExt cx="1193100" cy="2949574"/>
          </a:xfrm>
        </p:grpSpPr>
        <p:sp>
          <p:nvSpPr>
            <p:cNvPr id="601" name="Google Shape;601;p32"/>
            <p:cNvSpPr txBox="1"/>
            <p:nvPr/>
          </p:nvSpPr>
          <p:spPr>
            <a:xfrm>
              <a:off x="2185875" y="4628249"/>
              <a:ext cx="1193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supermarket</a:t>
              </a:r>
              <a:endParaRPr baseline="-25000">
                <a:latin typeface="Lato"/>
                <a:ea typeface="Lato"/>
                <a:cs typeface="Lato"/>
                <a:sym typeface="Lato"/>
              </a:endParaRPr>
            </a:p>
          </p:txBody>
        </p:sp>
        <p:sp>
          <p:nvSpPr>
            <p:cNvPr id="602" name="Google Shape;602;p32"/>
            <p:cNvSpPr txBox="1"/>
            <p:nvPr/>
          </p:nvSpPr>
          <p:spPr>
            <a:xfrm>
              <a:off x="2185875" y="4203353"/>
              <a:ext cx="1193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the</a:t>
              </a:r>
              <a:endParaRPr baseline="-25000">
                <a:latin typeface="Lato"/>
                <a:ea typeface="Lato"/>
                <a:cs typeface="Lato"/>
                <a:sym typeface="Lato"/>
              </a:endParaRPr>
            </a:p>
          </p:txBody>
        </p:sp>
        <p:sp>
          <p:nvSpPr>
            <p:cNvPr id="603" name="Google Shape;603;p32"/>
            <p:cNvSpPr txBox="1"/>
            <p:nvPr/>
          </p:nvSpPr>
          <p:spPr>
            <a:xfrm>
              <a:off x="2185875" y="3778458"/>
              <a:ext cx="1193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to</a:t>
              </a:r>
              <a:endParaRPr baseline="-25000">
                <a:latin typeface="Lato"/>
                <a:ea typeface="Lato"/>
                <a:cs typeface="Lato"/>
                <a:sym typeface="Lato"/>
              </a:endParaRPr>
            </a:p>
          </p:txBody>
        </p:sp>
        <p:sp>
          <p:nvSpPr>
            <p:cNvPr id="604" name="Google Shape;604;p32"/>
            <p:cNvSpPr txBox="1"/>
            <p:nvPr/>
          </p:nvSpPr>
          <p:spPr>
            <a:xfrm>
              <a:off x="2185875" y="3353562"/>
              <a:ext cx="1193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car</a:t>
              </a:r>
              <a:endParaRPr baseline="-25000">
                <a:latin typeface="Lato"/>
                <a:ea typeface="Lato"/>
                <a:cs typeface="Lato"/>
                <a:sym typeface="Lato"/>
              </a:endParaRPr>
            </a:p>
          </p:txBody>
        </p:sp>
        <p:sp>
          <p:nvSpPr>
            <p:cNvPr id="605" name="Google Shape;605;p32"/>
            <p:cNvSpPr txBox="1"/>
            <p:nvPr/>
          </p:nvSpPr>
          <p:spPr>
            <a:xfrm>
              <a:off x="2185875" y="2928666"/>
              <a:ext cx="1193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my</a:t>
              </a:r>
              <a:endParaRPr baseline="-25000">
                <a:latin typeface="Lato"/>
                <a:ea typeface="Lato"/>
                <a:cs typeface="Lato"/>
                <a:sym typeface="Lato"/>
              </a:endParaRPr>
            </a:p>
          </p:txBody>
        </p:sp>
        <p:sp>
          <p:nvSpPr>
            <p:cNvPr id="606" name="Google Shape;606;p32"/>
            <p:cNvSpPr txBox="1"/>
            <p:nvPr/>
          </p:nvSpPr>
          <p:spPr>
            <a:xfrm>
              <a:off x="2185875" y="2503771"/>
              <a:ext cx="1193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drove</a:t>
              </a:r>
              <a:endParaRPr baseline="-25000">
                <a:latin typeface="Lato"/>
                <a:ea typeface="Lato"/>
                <a:cs typeface="Lato"/>
                <a:sym typeface="Lato"/>
              </a:endParaRPr>
            </a:p>
          </p:txBody>
        </p:sp>
        <p:sp>
          <p:nvSpPr>
            <p:cNvPr id="607" name="Google Shape;607;p32"/>
            <p:cNvSpPr txBox="1"/>
            <p:nvPr/>
          </p:nvSpPr>
          <p:spPr>
            <a:xfrm>
              <a:off x="2185875" y="2078875"/>
              <a:ext cx="1193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I</a:t>
              </a:r>
              <a:endParaRPr baseline="-25000">
                <a:latin typeface="Lato"/>
                <a:ea typeface="Lato"/>
                <a:cs typeface="Lato"/>
                <a:sym typeface="Lato"/>
              </a:endParaRPr>
            </a:p>
          </p:txBody>
        </p:sp>
      </p:grpSp>
      <p:grpSp>
        <p:nvGrpSpPr>
          <p:cNvPr id="608" name="Google Shape;608;p32"/>
          <p:cNvGrpSpPr/>
          <p:nvPr/>
        </p:nvGrpSpPr>
        <p:grpSpPr>
          <a:xfrm>
            <a:off x="6782050" y="1911842"/>
            <a:ext cx="1193100" cy="2949574"/>
            <a:chOff x="7925050" y="2155075"/>
            <a:chExt cx="1193100" cy="2949574"/>
          </a:xfrm>
        </p:grpSpPr>
        <p:sp>
          <p:nvSpPr>
            <p:cNvPr id="609" name="Google Shape;609;p32"/>
            <p:cNvSpPr txBox="1"/>
            <p:nvPr/>
          </p:nvSpPr>
          <p:spPr>
            <a:xfrm>
              <a:off x="7925050" y="4704449"/>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supermarket</a:t>
              </a:r>
              <a:endParaRPr baseline="-25000">
                <a:latin typeface="Lato"/>
                <a:ea typeface="Lato"/>
                <a:cs typeface="Lato"/>
                <a:sym typeface="Lato"/>
              </a:endParaRPr>
            </a:p>
          </p:txBody>
        </p:sp>
        <p:sp>
          <p:nvSpPr>
            <p:cNvPr id="610" name="Google Shape;610;p32"/>
            <p:cNvSpPr txBox="1"/>
            <p:nvPr/>
          </p:nvSpPr>
          <p:spPr>
            <a:xfrm>
              <a:off x="7925050" y="4279553"/>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a:t>
              </a:r>
              <a:endParaRPr baseline="-25000">
                <a:latin typeface="Lato"/>
                <a:ea typeface="Lato"/>
                <a:cs typeface="Lato"/>
                <a:sym typeface="Lato"/>
              </a:endParaRPr>
            </a:p>
          </p:txBody>
        </p:sp>
        <p:sp>
          <p:nvSpPr>
            <p:cNvPr id="611" name="Google Shape;611;p32"/>
            <p:cNvSpPr txBox="1"/>
            <p:nvPr/>
          </p:nvSpPr>
          <p:spPr>
            <a:xfrm>
              <a:off x="7925050" y="3854658"/>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a:t>
              </a:r>
              <a:endParaRPr baseline="-25000">
                <a:latin typeface="Lato"/>
                <a:ea typeface="Lato"/>
                <a:cs typeface="Lato"/>
                <a:sym typeface="Lato"/>
              </a:endParaRPr>
            </a:p>
          </p:txBody>
        </p:sp>
        <p:sp>
          <p:nvSpPr>
            <p:cNvPr id="612" name="Google Shape;612;p32"/>
            <p:cNvSpPr txBox="1"/>
            <p:nvPr/>
          </p:nvSpPr>
          <p:spPr>
            <a:xfrm>
              <a:off x="7925050" y="3429762"/>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car</a:t>
              </a:r>
              <a:endParaRPr baseline="-25000">
                <a:latin typeface="Lato"/>
                <a:ea typeface="Lato"/>
                <a:cs typeface="Lato"/>
                <a:sym typeface="Lato"/>
              </a:endParaRPr>
            </a:p>
          </p:txBody>
        </p:sp>
        <p:sp>
          <p:nvSpPr>
            <p:cNvPr id="613" name="Google Shape;613;p32"/>
            <p:cNvSpPr txBox="1"/>
            <p:nvPr/>
          </p:nvSpPr>
          <p:spPr>
            <a:xfrm>
              <a:off x="7925050" y="3004866"/>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my</a:t>
              </a:r>
              <a:endParaRPr baseline="-25000">
                <a:latin typeface="Lato"/>
                <a:ea typeface="Lato"/>
                <a:cs typeface="Lato"/>
                <a:sym typeface="Lato"/>
              </a:endParaRPr>
            </a:p>
          </p:txBody>
        </p:sp>
        <p:sp>
          <p:nvSpPr>
            <p:cNvPr id="614" name="Google Shape;614;p32"/>
            <p:cNvSpPr txBox="1"/>
            <p:nvPr/>
          </p:nvSpPr>
          <p:spPr>
            <a:xfrm>
              <a:off x="7925050" y="2579971"/>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drove</a:t>
              </a:r>
              <a:endParaRPr baseline="-25000">
                <a:latin typeface="Lato"/>
                <a:ea typeface="Lato"/>
                <a:cs typeface="Lato"/>
                <a:sym typeface="Lato"/>
              </a:endParaRPr>
            </a:p>
          </p:txBody>
        </p:sp>
        <p:sp>
          <p:nvSpPr>
            <p:cNvPr id="615" name="Google Shape;615;p32"/>
            <p:cNvSpPr txBox="1"/>
            <p:nvPr/>
          </p:nvSpPr>
          <p:spPr>
            <a:xfrm>
              <a:off x="7925050" y="2155075"/>
              <a:ext cx="1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a:t>
              </a:r>
              <a:endParaRPr baseline="-25000">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3"/>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via backpropagation</a:t>
            </a:r>
            <a:endParaRPr/>
          </a:p>
        </p:txBody>
      </p:sp>
      <p:sp>
        <p:nvSpPr>
          <p:cNvPr id="621" name="Google Shape;621;p33"/>
          <p:cNvSpPr/>
          <p:nvPr/>
        </p:nvSpPr>
        <p:spPr>
          <a:xfrm>
            <a:off x="1246800" y="1774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622" name="Google Shape;622;p33"/>
          <p:cNvSpPr/>
          <p:nvPr/>
        </p:nvSpPr>
        <p:spPr>
          <a:xfrm>
            <a:off x="1246800" y="2079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623" name="Google Shape;623;p33"/>
          <p:cNvSpPr/>
          <p:nvPr/>
        </p:nvSpPr>
        <p:spPr>
          <a:xfrm>
            <a:off x="1246800" y="2384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624" name="Google Shape;624;p33"/>
          <p:cNvSpPr/>
          <p:nvPr/>
        </p:nvSpPr>
        <p:spPr>
          <a:xfrm>
            <a:off x="1246800"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25" name="Google Shape;625;p33"/>
          <p:cNvSpPr/>
          <p:nvPr/>
        </p:nvSpPr>
        <p:spPr>
          <a:xfrm>
            <a:off x="1246800"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626" name="Google Shape;626;p33"/>
          <p:cNvSpPr/>
          <p:nvPr/>
        </p:nvSpPr>
        <p:spPr>
          <a:xfrm>
            <a:off x="1246800"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627" name="Google Shape;627;p33"/>
          <p:cNvSpPr/>
          <p:nvPr/>
        </p:nvSpPr>
        <p:spPr>
          <a:xfrm>
            <a:off x="1246800"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628" name="Google Shape;628;p33"/>
          <p:cNvSpPr/>
          <p:nvPr/>
        </p:nvSpPr>
        <p:spPr>
          <a:xfrm>
            <a:off x="1246800"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629" name="Google Shape;629;p33"/>
          <p:cNvSpPr/>
          <p:nvPr/>
        </p:nvSpPr>
        <p:spPr>
          <a:xfrm>
            <a:off x="1246800" y="4213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630" name="Google Shape;630;p33"/>
          <p:cNvSpPr txBox="1"/>
          <p:nvPr/>
        </p:nvSpPr>
        <p:spPr>
          <a:xfrm>
            <a:off x="833550" y="4473775"/>
            <a:ext cx="119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Input Layer</a:t>
            </a:r>
            <a:endParaRPr>
              <a:latin typeface="Lato"/>
              <a:ea typeface="Lato"/>
              <a:cs typeface="Lato"/>
              <a:sym typeface="Lato"/>
            </a:endParaRPr>
          </a:p>
        </p:txBody>
      </p:sp>
      <p:grpSp>
        <p:nvGrpSpPr>
          <p:cNvPr id="631" name="Google Shape;631;p33"/>
          <p:cNvGrpSpPr/>
          <p:nvPr/>
        </p:nvGrpSpPr>
        <p:grpSpPr>
          <a:xfrm>
            <a:off x="3687439" y="1547400"/>
            <a:ext cx="1711213" cy="2813675"/>
            <a:chOff x="4754239" y="1852200"/>
            <a:chExt cx="1711213" cy="2813675"/>
          </a:xfrm>
        </p:grpSpPr>
        <p:grpSp>
          <p:nvGrpSpPr>
            <p:cNvPr id="632" name="Google Shape;632;p33"/>
            <p:cNvGrpSpPr/>
            <p:nvPr/>
          </p:nvGrpSpPr>
          <p:grpSpPr>
            <a:xfrm>
              <a:off x="4754239" y="2227475"/>
              <a:ext cx="1711213" cy="2438400"/>
              <a:chOff x="4754239" y="2227475"/>
              <a:chExt cx="1711213" cy="2438400"/>
            </a:xfrm>
          </p:grpSpPr>
          <p:cxnSp>
            <p:nvCxnSpPr>
              <p:cNvPr id="633" name="Google Shape;633;p33"/>
              <p:cNvCxnSpPr/>
              <p:nvPr/>
            </p:nvCxnSpPr>
            <p:spPr>
              <a:xfrm flipH="1">
                <a:off x="4754239" y="22274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634" name="Google Shape;634;p33"/>
              <p:cNvCxnSpPr/>
              <p:nvPr/>
            </p:nvCxnSpPr>
            <p:spPr>
              <a:xfrm flipH="1">
                <a:off x="4754251" y="22274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635" name="Google Shape;635;p33"/>
              <p:cNvCxnSpPr/>
              <p:nvPr/>
            </p:nvCxnSpPr>
            <p:spPr>
              <a:xfrm flipH="1">
                <a:off x="4754239" y="22274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636" name="Google Shape;636;p33"/>
              <p:cNvCxnSpPr/>
              <p:nvPr/>
            </p:nvCxnSpPr>
            <p:spPr>
              <a:xfrm flipH="1">
                <a:off x="4754239" y="22274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637" name="Google Shape;637;p33"/>
              <p:cNvCxnSpPr/>
              <p:nvPr/>
            </p:nvCxnSpPr>
            <p:spPr>
              <a:xfrm flipH="1">
                <a:off x="4754251" y="2227475"/>
                <a:ext cx="1711200" cy="1828800"/>
              </a:xfrm>
              <a:prstGeom prst="straightConnector1">
                <a:avLst/>
              </a:prstGeom>
              <a:noFill/>
              <a:ln cap="flat" cmpd="sng" w="9525">
                <a:solidFill>
                  <a:schemeClr val="dk2"/>
                </a:solidFill>
                <a:prstDash val="solid"/>
                <a:round/>
                <a:headEnd len="med" w="med" type="triangle"/>
                <a:tailEnd len="med" w="med" type="none"/>
              </a:ln>
            </p:spPr>
          </p:cxnSp>
          <p:cxnSp>
            <p:nvCxnSpPr>
              <p:cNvPr id="638" name="Google Shape;638;p33"/>
              <p:cNvCxnSpPr/>
              <p:nvPr/>
            </p:nvCxnSpPr>
            <p:spPr>
              <a:xfrm flipH="1">
                <a:off x="4754251" y="25322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639" name="Google Shape;639;p33"/>
              <p:cNvCxnSpPr/>
              <p:nvPr/>
            </p:nvCxnSpPr>
            <p:spPr>
              <a:xfrm rot="10800000">
                <a:off x="4754239" y="28370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640" name="Google Shape;640;p33"/>
              <p:cNvCxnSpPr/>
              <p:nvPr/>
            </p:nvCxnSpPr>
            <p:spPr>
              <a:xfrm rot="10800000">
                <a:off x="4754239" y="28370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641" name="Google Shape;641;p33"/>
              <p:cNvCxnSpPr/>
              <p:nvPr/>
            </p:nvCxnSpPr>
            <p:spPr>
              <a:xfrm rot="10800000">
                <a:off x="4754251" y="28370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642" name="Google Shape;642;p33"/>
              <p:cNvCxnSpPr/>
              <p:nvPr/>
            </p:nvCxnSpPr>
            <p:spPr>
              <a:xfrm rot="10800000">
                <a:off x="4754239" y="28370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643" name="Google Shape;643;p33"/>
              <p:cNvCxnSpPr/>
              <p:nvPr/>
            </p:nvCxnSpPr>
            <p:spPr>
              <a:xfrm rot="10800000">
                <a:off x="4754239" y="28370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644" name="Google Shape;644;p33"/>
              <p:cNvCxnSpPr/>
              <p:nvPr/>
            </p:nvCxnSpPr>
            <p:spPr>
              <a:xfrm rot="10800000">
                <a:off x="4754239" y="28370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645" name="Google Shape;645;p33"/>
              <p:cNvCxnSpPr/>
              <p:nvPr/>
            </p:nvCxnSpPr>
            <p:spPr>
              <a:xfrm rot="10800000">
                <a:off x="4754239" y="2837075"/>
                <a:ext cx="1711200" cy="1828800"/>
              </a:xfrm>
              <a:prstGeom prst="straightConnector1">
                <a:avLst/>
              </a:prstGeom>
              <a:noFill/>
              <a:ln cap="flat" cmpd="sng" w="9525">
                <a:solidFill>
                  <a:schemeClr val="dk2"/>
                </a:solidFill>
                <a:prstDash val="solid"/>
                <a:round/>
                <a:headEnd len="med" w="med" type="triangle"/>
                <a:tailEnd len="med" w="med" type="none"/>
              </a:ln>
            </p:spPr>
          </p:cxnSp>
          <p:cxnSp>
            <p:nvCxnSpPr>
              <p:cNvPr id="646" name="Google Shape;646;p33"/>
              <p:cNvCxnSpPr/>
              <p:nvPr/>
            </p:nvCxnSpPr>
            <p:spPr>
              <a:xfrm rot="10800000">
                <a:off x="4754239" y="31418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647" name="Google Shape;647;p33"/>
              <p:cNvCxnSpPr/>
              <p:nvPr/>
            </p:nvCxnSpPr>
            <p:spPr>
              <a:xfrm rot="10800000">
                <a:off x="4754239" y="34466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648" name="Google Shape;648;p33"/>
              <p:cNvCxnSpPr/>
              <p:nvPr/>
            </p:nvCxnSpPr>
            <p:spPr>
              <a:xfrm rot="10800000">
                <a:off x="4754251" y="37514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649" name="Google Shape;649;p33"/>
              <p:cNvCxnSpPr/>
              <p:nvPr/>
            </p:nvCxnSpPr>
            <p:spPr>
              <a:xfrm rot="10800000">
                <a:off x="4754239" y="40562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650" name="Google Shape;650;p33"/>
              <p:cNvCxnSpPr/>
              <p:nvPr/>
            </p:nvCxnSpPr>
            <p:spPr>
              <a:xfrm flipH="1">
                <a:off x="4754239" y="25322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651" name="Google Shape;651;p33"/>
              <p:cNvCxnSpPr/>
              <p:nvPr/>
            </p:nvCxnSpPr>
            <p:spPr>
              <a:xfrm flipH="1">
                <a:off x="4754239" y="25322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652" name="Google Shape;652;p33"/>
              <p:cNvCxnSpPr/>
              <p:nvPr/>
            </p:nvCxnSpPr>
            <p:spPr>
              <a:xfrm flipH="1">
                <a:off x="4754239" y="25322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653" name="Google Shape;653;p33"/>
              <p:cNvCxnSpPr/>
              <p:nvPr/>
            </p:nvCxnSpPr>
            <p:spPr>
              <a:xfrm flipH="1">
                <a:off x="4754251" y="25322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654" name="Google Shape;654;p33"/>
              <p:cNvCxnSpPr/>
              <p:nvPr/>
            </p:nvCxnSpPr>
            <p:spPr>
              <a:xfrm flipH="1">
                <a:off x="4754239" y="28370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655" name="Google Shape;655;p33"/>
              <p:cNvCxnSpPr/>
              <p:nvPr/>
            </p:nvCxnSpPr>
            <p:spPr>
              <a:xfrm flipH="1">
                <a:off x="4754251" y="28370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656" name="Google Shape;656;p33"/>
              <p:cNvCxnSpPr/>
              <p:nvPr/>
            </p:nvCxnSpPr>
            <p:spPr>
              <a:xfrm flipH="1">
                <a:off x="4754239" y="28370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657" name="Google Shape;657;p33"/>
              <p:cNvCxnSpPr/>
              <p:nvPr/>
            </p:nvCxnSpPr>
            <p:spPr>
              <a:xfrm flipH="1">
                <a:off x="4754239" y="28370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658" name="Google Shape;658;p33"/>
              <p:cNvCxnSpPr/>
              <p:nvPr/>
            </p:nvCxnSpPr>
            <p:spPr>
              <a:xfrm rot="10800000">
                <a:off x="4754239" y="31418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659" name="Google Shape;659;p33"/>
              <p:cNvCxnSpPr/>
              <p:nvPr/>
            </p:nvCxnSpPr>
            <p:spPr>
              <a:xfrm flipH="1">
                <a:off x="4754239" y="31418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660" name="Google Shape;660;p33"/>
              <p:cNvCxnSpPr/>
              <p:nvPr/>
            </p:nvCxnSpPr>
            <p:spPr>
              <a:xfrm flipH="1">
                <a:off x="4754251" y="31418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661" name="Google Shape;661;p33"/>
              <p:cNvCxnSpPr/>
              <p:nvPr/>
            </p:nvCxnSpPr>
            <p:spPr>
              <a:xfrm flipH="1">
                <a:off x="4754239" y="31418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662" name="Google Shape;662;p33"/>
              <p:cNvCxnSpPr/>
              <p:nvPr/>
            </p:nvCxnSpPr>
            <p:spPr>
              <a:xfrm rot="10800000">
                <a:off x="4754239" y="31418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663" name="Google Shape;663;p33"/>
              <p:cNvCxnSpPr/>
              <p:nvPr/>
            </p:nvCxnSpPr>
            <p:spPr>
              <a:xfrm rot="10800000">
                <a:off x="4754239" y="34466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664" name="Google Shape;664;p33"/>
              <p:cNvCxnSpPr/>
              <p:nvPr/>
            </p:nvCxnSpPr>
            <p:spPr>
              <a:xfrm flipH="1">
                <a:off x="4754239" y="34466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665" name="Google Shape;665;p33"/>
              <p:cNvCxnSpPr/>
              <p:nvPr/>
            </p:nvCxnSpPr>
            <p:spPr>
              <a:xfrm flipH="1">
                <a:off x="4754251" y="34466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666" name="Google Shape;666;p33"/>
              <p:cNvCxnSpPr/>
              <p:nvPr/>
            </p:nvCxnSpPr>
            <p:spPr>
              <a:xfrm rot="10800000">
                <a:off x="4754239" y="31418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667" name="Google Shape;667;p33"/>
              <p:cNvCxnSpPr/>
              <p:nvPr/>
            </p:nvCxnSpPr>
            <p:spPr>
              <a:xfrm rot="10800000">
                <a:off x="4754239" y="34466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668" name="Google Shape;668;p33"/>
              <p:cNvCxnSpPr/>
              <p:nvPr/>
            </p:nvCxnSpPr>
            <p:spPr>
              <a:xfrm rot="10800000">
                <a:off x="4754251" y="37514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669" name="Google Shape;669;p33"/>
              <p:cNvCxnSpPr/>
              <p:nvPr/>
            </p:nvCxnSpPr>
            <p:spPr>
              <a:xfrm flipH="1">
                <a:off x="4754251" y="37514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670" name="Google Shape;670;p33"/>
              <p:cNvCxnSpPr/>
              <p:nvPr/>
            </p:nvCxnSpPr>
            <p:spPr>
              <a:xfrm rot="10800000">
                <a:off x="4754239" y="31418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671" name="Google Shape;671;p33"/>
              <p:cNvCxnSpPr/>
              <p:nvPr/>
            </p:nvCxnSpPr>
            <p:spPr>
              <a:xfrm rot="10800000">
                <a:off x="4754239" y="34466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672" name="Google Shape;672;p33"/>
              <p:cNvCxnSpPr/>
              <p:nvPr/>
            </p:nvCxnSpPr>
            <p:spPr>
              <a:xfrm rot="10800000">
                <a:off x="4754239" y="37514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673" name="Google Shape;673;p33"/>
              <p:cNvCxnSpPr/>
              <p:nvPr/>
            </p:nvCxnSpPr>
            <p:spPr>
              <a:xfrm rot="10800000">
                <a:off x="4754239" y="40562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674" name="Google Shape;674;p33"/>
              <p:cNvCxnSpPr/>
              <p:nvPr/>
            </p:nvCxnSpPr>
            <p:spPr>
              <a:xfrm rot="10800000">
                <a:off x="4754239" y="31418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675" name="Google Shape;675;p33"/>
              <p:cNvCxnSpPr/>
              <p:nvPr/>
            </p:nvCxnSpPr>
            <p:spPr>
              <a:xfrm rot="10800000">
                <a:off x="4754251" y="34466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676" name="Google Shape;676;p33"/>
              <p:cNvCxnSpPr/>
              <p:nvPr/>
            </p:nvCxnSpPr>
            <p:spPr>
              <a:xfrm rot="10800000">
                <a:off x="4754251" y="3751475"/>
                <a:ext cx="1711200" cy="609300"/>
              </a:xfrm>
              <a:prstGeom prst="straightConnector1">
                <a:avLst/>
              </a:prstGeom>
              <a:noFill/>
              <a:ln cap="flat" cmpd="sng" w="9525">
                <a:solidFill>
                  <a:schemeClr val="dk2"/>
                </a:solidFill>
                <a:prstDash val="solid"/>
                <a:round/>
                <a:headEnd len="med" w="med" type="triangle"/>
                <a:tailEnd len="med" w="med" type="none"/>
              </a:ln>
            </p:spPr>
          </p:cxnSp>
          <p:cxnSp>
            <p:nvCxnSpPr>
              <p:cNvPr id="677" name="Google Shape;677;p33"/>
              <p:cNvCxnSpPr/>
              <p:nvPr/>
            </p:nvCxnSpPr>
            <p:spPr>
              <a:xfrm rot="10800000">
                <a:off x="4754239" y="4056275"/>
                <a:ext cx="1711200" cy="304800"/>
              </a:xfrm>
              <a:prstGeom prst="straightConnector1">
                <a:avLst/>
              </a:prstGeom>
              <a:noFill/>
              <a:ln cap="flat" cmpd="sng" w="9525">
                <a:solidFill>
                  <a:schemeClr val="dk2"/>
                </a:solidFill>
                <a:prstDash val="solid"/>
                <a:round/>
                <a:headEnd len="med" w="med" type="triangle"/>
                <a:tailEnd len="med" w="med" type="none"/>
              </a:ln>
            </p:spPr>
          </p:cxnSp>
        </p:grpSp>
        <p:sp>
          <p:nvSpPr>
            <p:cNvPr id="678" name="Google Shape;678;p33"/>
            <p:cNvSpPr txBox="1"/>
            <p:nvPr/>
          </p:nvSpPr>
          <p:spPr>
            <a:xfrm>
              <a:off x="5480900" y="1852200"/>
              <a:ext cx="7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W’</a:t>
              </a:r>
              <a:endParaRPr b="1">
                <a:latin typeface="Lato"/>
                <a:ea typeface="Lato"/>
                <a:cs typeface="Lato"/>
                <a:sym typeface="Lato"/>
              </a:endParaRPr>
            </a:p>
          </p:txBody>
        </p:sp>
      </p:grpSp>
      <p:sp>
        <p:nvSpPr>
          <p:cNvPr id="679" name="Google Shape;679;p33"/>
          <p:cNvSpPr txBox="1"/>
          <p:nvPr/>
        </p:nvSpPr>
        <p:spPr>
          <a:xfrm>
            <a:off x="434250" y="3876091"/>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something</a:t>
            </a:r>
            <a:endParaRPr sz="1000">
              <a:latin typeface="Lato"/>
              <a:ea typeface="Lato"/>
              <a:cs typeface="Lato"/>
              <a:sym typeface="Lato"/>
            </a:endParaRPr>
          </a:p>
        </p:txBody>
      </p:sp>
      <p:sp>
        <p:nvSpPr>
          <p:cNvPr id="680" name="Google Shape;680;p33"/>
          <p:cNvSpPr txBox="1"/>
          <p:nvPr/>
        </p:nvSpPr>
        <p:spPr>
          <a:xfrm>
            <a:off x="158825" y="4176300"/>
            <a:ext cx="1087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commensurate</a:t>
            </a:r>
            <a:endParaRPr sz="1000">
              <a:latin typeface="Lato"/>
              <a:ea typeface="Lato"/>
              <a:cs typeface="Lato"/>
              <a:sym typeface="Lato"/>
            </a:endParaRPr>
          </a:p>
        </p:txBody>
      </p:sp>
      <p:sp>
        <p:nvSpPr>
          <p:cNvPr id="681" name="Google Shape;681;p33"/>
          <p:cNvSpPr/>
          <p:nvPr/>
        </p:nvSpPr>
        <p:spPr>
          <a:xfrm>
            <a:off x="5398800" y="1774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.21</a:t>
            </a:r>
            <a:endParaRPr sz="1000"/>
          </a:p>
        </p:txBody>
      </p:sp>
      <p:sp>
        <p:nvSpPr>
          <p:cNvPr id="682" name="Google Shape;682;p33"/>
          <p:cNvSpPr/>
          <p:nvPr/>
        </p:nvSpPr>
        <p:spPr>
          <a:xfrm>
            <a:off x="5398800" y="2079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683" name="Google Shape;683;p33"/>
          <p:cNvSpPr/>
          <p:nvPr/>
        </p:nvSpPr>
        <p:spPr>
          <a:xfrm>
            <a:off x="5398800" y="2384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.17</a:t>
            </a:r>
            <a:endParaRPr sz="1000"/>
          </a:p>
        </p:txBody>
      </p:sp>
      <p:sp>
        <p:nvSpPr>
          <p:cNvPr id="684" name="Google Shape;684;p33"/>
          <p:cNvSpPr/>
          <p:nvPr/>
        </p:nvSpPr>
        <p:spPr>
          <a:xfrm>
            <a:off x="5398800"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.43</a:t>
            </a:r>
            <a:endParaRPr sz="1000"/>
          </a:p>
        </p:txBody>
      </p:sp>
      <p:sp>
        <p:nvSpPr>
          <p:cNvPr id="685" name="Google Shape;685;p33"/>
          <p:cNvSpPr/>
          <p:nvPr/>
        </p:nvSpPr>
        <p:spPr>
          <a:xfrm>
            <a:off x="5398800"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.02</a:t>
            </a:r>
            <a:endParaRPr sz="1000"/>
          </a:p>
        </p:txBody>
      </p:sp>
      <p:sp>
        <p:nvSpPr>
          <p:cNvPr id="686" name="Google Shape;686;p33"/>
          <p:cNvSpPr/>
          <p:nvPr/>
        </p:nvSpPr>
        <p:spPr>
          <a:xfrm>
            <a:off x="5398800"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.00</a:t>
            </a:r>
            <a:endParaRPr sz="1000"/>
          </a:p>
        </p:txBody>
      </p:sp>
      <p:sp>
        <p:nvSpPr>
          <p:cNvPr id="687" name="Google Shape;687;p33"/>
          <p:cNvSpPr/>
          <p:nvPr/>
        </p:nvSpPr>
        <p:spPr>
          <a:xfrm>
            <a:off x="5398800"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.03</a:t>
            </a:r>
            <a:endParaRPr sz="1000"/>
          </a:p>
        </p:txBody>
      </p:sp>
      <p:sp>
        <p:nvSpPr>
          <p:cNvPr id="688" name="Google Shape;688;p33"/>
          <p:cNvSpPr/>
          <p:nvPr/>
        </p:nvSpPr>
        <p:spPr>
          <a:xfrm>
            <a:off x="5398800"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.09</a:t>
            </a:r>
            <a:endParaRPr sz="1000"/>
          </a:p>
        </p:txBody>
      </p:sp>
      <p:sp>
        <p:nvSpPr>
          <p:cNvPr id="689" name="Google Shape;689;p33"/>
          <p:cNvSpPr/>
          <p:nvPr/>
        </p:nvSpPr>
        <p:spPr>
          <a:xfrm>
            <a:off x="5398800" y="4213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.04</a:t>
            </a:r>
            <a:endParaRPr sz="1000"/>
          </a:p>
        </p:txBody>
      </p:sp>
      <p:sp>
        <p:nvSpPr>
          <p:cNvPr id="690" name="Google Shape;690;p33"/>
          <p:cNvSpPr txBox="1"/>
          <p:nvPr/>
        </p:nvSpPr>
        <p:spPr>
          <a:xfrm>
            <a:off x="4725600" y="4473775"/>
            <a:ext cx="171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Output Layer (y</a:t>
            </a:r>
            <a:r>
              <a:rPr baseline="-25000" lang="en">
                <a:latin typeface="Lato"/>
                <a:ea typeface="Lato"/>
                <a:cs typeface="Lato"/>
                <a:sym typeface="Lato"/>
              </a:rPr>
              <a:t>j</a:t>
            </a:r>
            <a:r>
              <a:rPr lang="en">
                <a:latin typeface="Lato"/>
                <a:ea typeface="Lato"/>
                <a:cs typeface="Lato"/>
                <a:sym typeface="Lato"/>
              </a:rPr>
              <a:t>)</a:t>
            </a:r>
            <a:endParaRPr>
              <a:latin typeface="Lato"/>
              <a:ea typeface="Lato"/>
              <a:cs typeface="Lato"/>
              <a:sym typeface="Lato"/>
            </a:endParaRPr>
          </a:p>
        </p:txBody>
      </p:sp>
      <p:sp>
        <p:nvSpPr>
          <p:cNvPr id="691" name="Google Shape;691;p33"/>
          <p:cNvSpPr txBox="1"/>
          <p:nvPr/>
        </p:nvSpPr>
        <p:spPr>
          <a:xfrm>
            <a:off x="5768703" y="3876091"/>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something</a:t>
            </a:r>
            <a:endParaRPr sz="1000">
              <a:latin typeface="Lato"/>
              <a:ea typeface="Lato"/>
              <a:cs typeface="Lato"/>
              <a:sym typeface="Lato"/>
            </a:endParaRPr>
          </a:p>
        </p:txBody>
      </p:sp>
      <p:sp>
        <p:nvSpPr>
          <p:cNvPr id="692" name="Google Shape;692;p33"/>
          <p:cNvSpPr txBox="1"/>
          <p:nvPr/>
        </p:nvSpPr>
        <p:spPr>
          <a:xfrm>
            <a:off x="5763650" y="4176300"/>
            <a:ext cx="108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commensurate</a:t>
            </a:r>
            <a:endParaRPr sz="1000">
              <a:latin typeface="Lato"/>
              <a:ea typeface="Lato"/>
              <a:cs typeface="Lato"/>
              <a:sym typeface="Lato"/>
            </a:endParaRPr>
          </a:p>
        </p:txBody>
      </p:sp>
      <p:grpSp>
        <p:nvGrpSpPr>
          <p:cNvPr id="693" name="Google Shape;693;p33"/>
          <p:cNvGrpSpPr/>
          <p:nvPr/>
        </p:nvGrpSpPr>
        <p:grpSpPr>
          <a:xfrm>
            <a:off x="2809750" y="2384225"/>
            <a:ext cx="1390800" cy="2489750"/>
            <a:chOff x="3876550" y="2689025"/>
            <a:chExt cx="1390800" cy="2489750"/>
          </a:xfrm>
        </p:grpSpPr>
        <p:sp>
          <p:nvSpPr>
            <p:cNvPr id="694" name="Google Shape;694;p33"/>
            <p:cNvSpPr/>
            <p:nvPr/>
          </p:nvSpPr>
          <p:spPr>
            <a:xfrm>
              <a:off x="4389588"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12</a:t>
              </a:r>
              <a:endParaRPr sz="1000"/>
            </a:p>
          </p:txBody>
        </p:sp>
        <p:sp>
          <p:nvSpPr>
            <p:cNvPr id="695" name="Google Shape;695;p33"/>
            <p:cNvSpPr/>
            <p:nvPr/>
          </p:nvSpPr>
          <p:spPr>
            <a:xfrm>
              <a:off x="4389588"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a:t>
              </a:r>
              <a:endParaRPr sz="1000"/>
            </a:p>
          </p:txBody>
        </p:sp>
        <p:sp>
          <p:nvSpPr>
            <p:cNvPr id="696" name="Google Shape;696;p33"/>
            <p:cNvSpPr/>
            <p:nvPr/>
          </p:nvSpPr>
          <p:spPr>
            <a:xfrm>
              <a:off x="4389588"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a:t>
              </a:r>
              <a:endParaRPr sz="1000"/>
            </a:p>
          </p:txBody>
        </p:sp>
        <p:sp>
          <p:nvSpPr>
            <p:cNvPr id="697" name="Google Shape;697;p33"/>
            <p:cNvSpPr/>
            <p:nvPr/>
          </p:nvSpPr>
          <p:spPr>
            <a:xfrm>
              <a:off x="4389588"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32</a:t>
              </a:r>
              <a:endParaRPr sz="1000"/>
            </a:p>
          </p:txBody>
        </p:sp>
        <p:sp>
          <p:nvSpPr>
            <p:cNvPr id="698" name="Google Shape;698;p33"/>
            <p:cNvSpPr/>
            <p:nvPr/>
          </p:nvSpPr>
          <p:spPr>
            <a:xfrm>
              <a:off x="4389588"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-8</a:t>
              </a:r>
              <a:endParaRPr sz="1000"/>
            </a:p>
          </p:txBody>
        </p:sp>
        <p:sp>
          <p:nvSpPr>
            <p:cNvPr id="699" name="Google Shape;699;p33"/>
            <p:cNvSpPr txBox="1"/>
            <p:nvPr/>
          </p:nvSpPr>
          <p:spPr>
            <a:xfrm>
              <a:off x="3876550" y="4778575"/>
              <a:ext cx="13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 Layer</a:t>
              </a:r>
              <a:endParaRPr>
                <a:latin typeface="Lato"/>
                <a:ea typeface="Lato"/>
                <a:cs typeface="Lato"/>
                <a:sym typeface="Lato"/>
              </a:endParaRPr>
            </a:p>
          </p:txBody>
        </p:sp>
      </p:grpSp>
      <p:grpSp>
        <p:nvGrpSpPr>
          <p:cNvPr id="700" name="Google Shape;700;p33"/>
          <p:cNvGrpSpPr/>
          <p:nvPr/>
        </p:nvGrpSpPr>
        <p:grpSpPr>
          <a:xfrm>
            <a:off x="1611588" y="1922675"/>
            <a:ext cx="1711200" cy="2438400"/>
            <a:chOff x="2678388" y="2227475"/>
            <a:chExt cx="1711200" cy="2438400"/>
          </a:xfrm>
        </p:grpSpPr>
        <p:cxnSp>
          <p:nvCxnSpPr>
            <p:cNvPr id="701" name="Google Shape;701;p33"/>
            <p:cNvCxnSpPr/>
            <p:nvPr/>
          </p:nvCxnSpPr>
          <p:spPr>
            <a:xfrm>
              <a:off x="2678388" y="22274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702" name="Google Shape;702;p33"/>
            <p:cNvCxnSpPr/>
            <p:nvPr/>
          </p:nvCxnSpPr>
          <p:spPr>
            <a:xfrm>
              <a:off x="2678388" y="22274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703" name="Google Shape;703;p33"/>
            <p:cNvCxnSpPr/>
            <p:nvPr/>
          </p:nvCxnSpPr>
          <p:spPr>
            <a:xfrm>
              <a:off x="2678388" y="22274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704" name="Google Shape;704;p33"/>
            <p:cNvCxnSpPr/>
            <p:nvPr/>
          </p:nvCxnSpPr>
          <p:spPr>
            <a:xfrm>
              <a:off x="2678388" y="2227475"/>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705" name="Google Shape;705;p33"/>
            <p:cNvCxnSpPr/>
            <p:nvPr/>
          </p:nvCxnSpPr>
          <p:spPr>
            <a:xfrm>
              <a:off x="2678388" y="2227475"/>
              <a:ext cx="1711200" cy="1828800"/>
            </a:xfrm>
            <a:prstGeom prst="straightConnector1">
              <a:avLst/>
            </a:prstGeom>
            <a:noFill/>
            <a:ln cap="flat" cmpd="sng" w="9525">
              <a:solidFill>
                <a:schemeClr val="dk2"/>
              </a:solidFill>
              <a:prstDash val="solid"/>
              <a:round/>
              <a:headEnd len="med" w="med" type="none"/>
              <a:tailEnd len="med" w="med" type="triangle"/>
            </a:ln>
          </p:spPr>
        </p:cxnSp>
        <p:cxnSp>
          <p:nvCxnSpPr>
            <p:cNvPr id="706" name="Google Shape;706;p33"/>
            <p:cNvCxnSpPr/>
            <p:nvPr/>
          </p:nvCxnSpPr>
          <p:spPr>
            <a:xfrm>
              <a:off x="2678388" y="25322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707" name="Google Shape;707;p33"/>
            <p:cNvCxnSpPr/>
            <p:nvPr/>
          </p:nvCxnSpPr>
          <p:spPr>
            <a:xfrm>
              <a:off x="2678388" y="28370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708" name="Google Shape;708;p33"/>
            <p:cNvCxnSpPr/>
            <p:nvPr/>
          </p:nvCxnSpPr>
          <p:spPr>
            <a:xfrm flipH="1" rot="10800000">
              <a:off x="2678388" y="28370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709" name="Google Shape;709;p33"/>
            <p:cNvCxnSpPr/>
            <p:nvPr/>
          </p:nvCxnSpPr>
          <p:spPr>
            <a:xfrm flipH="1" rot="10800000">
              <a:off x="2678388" y="28370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710" name="Google Shape;710;p33"/>
            <p:cNvCxnSpPr/>
            <p:nvPr/>
          </p:nvCxnSpPr>
          <p:spPr>
            <a:xfrm flipH="1" rot="10800000">
              <a:off x="2678388" y="28370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711" name="Google Shape;711;p33"/>
            <p:cNvCxnSpPr/>
            <p:nvPr/>
          </p:nvCxnSpPr>
          <p:spPr>
            <a:xfrm flipH="1" rot="10800000">
              <a:off x="2678388" y="28370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33"/>
            <p:cNvCxnSpPr/>
            <p:nvPr/>
          </p:nvCxnSpPr>
          <p:spPr>
            <a:xfrm flipH="1" rot="10800000">
              <a:off x="2678388" y="2837075"/>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713" name="Google Shape;713;p33"/>
            <p:cNvCxnSpPr/>
            <p:nvPr/>
          </p:nvCxnSpPr>
          <p:spPr>
            <a:xfrm flipH="1" rot="10800000">
              <a:off x="2678388" y="2837075"/>
              <a:ext cx="1711200" cy="1828800"/>
            </a:xfrm>
            <a:prstGeom prst="straightConnector1">
              <a:avLst/>
            </a:prstGeom>
            <a:noFill/>
            <a:ln cap="flat" cmpd="sng" w="9525">
              <a:solidFill>
                <a:schemeClr val="dk2"/>
              </a:solidFill>
              <a:prstDash val="solid"/>
              <a:round/>
              <a:headEnd len="med" w="med" type="none"/>
              <a:tailEnd len="med" w="med" type="triangle"/>
            </a:ln>
          </p:spPr>
        </p:cxnSp>
        <p:cxnSp>
          <p:nvCxnSpPr>
            <p:cNvPr id="714" name="Google Shape;714;p33"/>
            <p:cNvCxnSpPr/>
            <p:nvPr/>
          </p:nvCxnSpPr>
          <p:spPr>
            <a:xfrm flipH="1" rot="10800000">
              <a:off x="2678388" y="3141875"/>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715" name="Google Shape;715;p33"/>
            <p:cNvCxnSpPr/>
            <p:nvPr/>
          </p:nvCxnSpPr>
          <p:spPr>
            <a:xfrm flipH="1" rot="10800000">
              <a:off x="2678388" y="34466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716" name="Google Shape;716;p33"/>
            <p:cNvCxnSpPr/>
            <p:nvPr/>
          </p:nvCxnSpPr>
          <p:spPr>
            <a:xfrm flipH="1" rot="10800000">
              <a:off x="2678388" y="37514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717" name="Google Shape;717;p33"/>
            <p:cNvCxnSpPr/>
            <p:nvPr/>
          </p:nvCxnSpPr>
          <p:spPr>
            <a:xfrm flipH="1" rot="10800000">
              <a:off x="2678388" y="40562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718" name="Google Shape;718;p33"/>
            <p:cNvCxnSpPr/>
            <p:nvPr/>
          </p:nvCxnSpPr>
          <p:spPr>
            <a:xfrm>
              <a:off x="2678388" y="25322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719" name="Google Shape;719;p33"/>
            <p:cNvCxnSpPr/>
            <p:nvPr/>
          </p:nvCxnSpPr>
          <p:spPr>
            <a:xfrm>
              <a:off x="2678388" y="25322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720" name="Google Shape;720;p33"/>
            <p:cNvCxnSpPr/>
            <p:nvPr/>
          </p:nvCxnSpPr>
          <p:spPr>
            <a:xfrm>
              <a:off x="2678388" y="25322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721" name="Google Shape;721;p33"/>
            <p:cNvCxnSpPr/>
            <p:nvPr/>
          </p:nvCxnSpPr>
          <p:spPr>
            <a:xfrm>
              <a:off x="2678388" y="2532275"/>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722" name="Google Shape;722;p33"/>
            <p:cNvCxnSpPr/>
            <p:nvPr/>
          </p:nvCxnSpPr>
          <p:spPr>
            <a:xfrm>
              <a:off x="2678388" y="28370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723" name="Google Shape;723;p33"/>
            <p:cNvCxnSpPr/>
            <p:nvPr/>
          </p:nvCxnSpPr>
          <p:spPr>
            <a:xfrm>
              <a:off x="2678388" y="28370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724" name="Google Shape;724;p33"/>
            <p:cNvCxnSpPr/>
            <p:nvPr/>
          </p:nvCxnSpPr>
          <p:spPr>
            <a:xfrm>
              <a:off x="2678388" y="28370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725" name="Google Shape;725;p33"/>
            <p:cNvCxnSpPr/>
            <p:nvPr/>
          </p:nvCxnSpPr>
          <p:spPr>
            <a:xfrm>
              <a:off x="2678388" y="28370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726" name="Google Shape;726;p33"/>
            <p:cNvCxnSpPr/>
            <p:nvPr/>
          </p:nvCxnSpPr>
          <p:spPr>
            <a:xfrm>
              <a:off x="2678388" y="31418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727" name="Google Shape;727;p33"/>
            <p:cNvCxnSpPr/>
            <p:nvPr/>
          </p:nvCxnSpPr>
          <p:spPr>
            <a:xfrm>
              <a:off x="2678388" y="31418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728" name="Google Shape;728;p33"/>
            <p:cNvCxnSpPr/>
            <p:nvPr/>
          </p:nvCxnSpPr>
          <p:spPr>
            <a:xfrm>
              <a:off x="2678388" y="31418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33"/>
            <p:cNvCxnSpPr/>
            <p:nvPr/>
          </p:nvCxnSpPr>
          <p:spPr>
            <a:xfrm>
              <a:off x="2678388" y="31418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730" name="Google Shape;730;p33"/>
            <p:cNvCxnSpPr/>
            <p:nvPr/>
          </p:nvCxnSpPr>
          <p:spPr>
            <a:xfrm flipH="1" rot="10800000">
              <a:off x="2678388" y="31418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731" name="Google Shape;731;p33"/>
            <p:cNvCxnSpPr/>
            <p:nvPr/>
          </p:nvCxnSpPr>
          <p:spPr>
            <a:xfrm>
              <a:off x="2678388" y="34466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732" name="Google Shape;732;p33"/>
            <p:cNvCxnSpPr/>
            <p:nvPr/>
          </p:nvCxnSpPr>
          <p:spPr>
            <a:xfrm>
              <a:off x="2678388" y="34466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733" name="Google Shape;733;p33"/>
            <p:cNvCxnSpPr/>
            <p:nvPr/>
          </p:nvCxnSpPr>
          <p:spPr>
            <a:xfrm>
              <a:off x="2678388" y="34466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734" name="Google Shape;734;p33"/>
            <p:cNvCxnSpPr/>
            <p:nvPr/>
          </p:nvCxnSpPr>
          <p:spPr>
            <a:xfrm flipH="1" rot="10800000">
              <a:off x="2678388" y="31418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735" name="Google Shape;735;p33"/>
            <p:cNvCxnSpPr/>
            <p:nvPr/>
          </p:nvCxnSpPr>
          <p:spPr>
            <a:xfrm flipH="1" rot="10800000">
              <a:off x="2678388" y="34466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736" name="Google Shape;736;p33"/>
            <p:cNvCxnSpPr/>
            <p:nvPr/>
          </p:nvCxnSpPr>
          <p:spPr>
            <a:xfrm>
              <a:off x="2678388" y="37514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737" name="Google Shape;737;p33"/>
            <p:cNvCxnSpPr/>
            <p:nvPr/>
          </p:nvCxnSpPr>
          <p:spPr>
            <a:xfrm>
              <a:off x="2678388" y="37514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738" name="Google Shape;738;p33"/>
            <p:cNvCxnSpPr/>
            <p:nvPr/>
          </p:nvCxnSpPr>
          <p:spPr>
            <a:xfrm flipH="1" rot="10800000">
              <a:off x="2678388" y="31418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739" name="Google Shape;739;p33"/>
            <p:cNvCxnSpPr/>
            <p:nvPr/>
          </p:nvCxnSpPr>
          <p:spPr>
            <a:xfrm flipH="1" rot="10800000">
              <a:off x="2678388" y="34466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740" name="Google Shape;740;p33"/>
            <p:cNvCxnSpPr/>
            <p:nvPr/>
          </p:nvCxnSpPr>
          <p:spPr>
            <a:xfrm flipH="1" rot="10800000">
              <a:off x="2678388" y="37514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741" name="Google Shape;741;p33"/>
            <p:cNvCxnSpPr/>
            <p:nvPr/>
          </p:nvCxnSpPr>
          <p:spPr>
            <a:xfrm>
              <a:off x="2678388" y="40562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742" name="Google Shape;742;p33"/>
            <p:cNvCxnSpPr/>
            <p:nvPr/>
          </p:nvCxnSpPr>
          <p:spPr>
            <a:xfrm flipH="1" rot="10800000">
              <a:off x="2678388" y="31418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743" name="Google Shape;743;p33"/>
            <p:cNvCxnSpPr/>
            <p:nvPr/>
          </p:nvCxnSpPr>
          <p:spPr>
            <a:xfrm flipH="1" rot="10800000">
              <a:off x="2678388" y="34466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744" name="Google Shape;744;p33"/>
            <p:cNvCxnSpPr/>
            <p:nvPr/>
          </p:nvCxnSpPr>
          <p:spPr>
            <a:xfrm flipH="1" rot="10800000">
              <a:off x="2678388" y="3751475"/>
              <a:ext cx="1711200" cy="609300"/>
            </a:xfrm>
            <a:prstGeom prst="straightConnector1">
              <a:avLst/>
            </a:prstGeom>
            <a:noFill/>
            <a:ln cap="flat" cmpd="sng" w="9525">
              <a:solidFill>
                <a:schemeClr val="dk2"/>
              </a:solidFill>
              <a:prstDash val="solid"/>
              <a:round/>
              <a:headEnd len="med" w="med" type="none"/>
              <a:tailEnd len="med" w="med" type="triangle"/>
            </a:ln>
          </p:spPr>
        </p:cxnSp>
        <p:cxnSp>
          <p:nvCxnSpPr>
            <p:cNvPr id="745" name="Google Shape;745;p33"/>
            <p:cNvCxnSpPr/>
            <p:nvPr/>
          </p:nvCxnSpPr>
          <p:spPr>
            <a:xfrm flipH="1" rot="10800000">
              <a:off x="2678388" y="4056275"/>
              <a:ext cx="1711200" cy="304800"/>
            </a:xfrm>
            <a:prstGeom prst="straightConnector1">
              <a:avLst/>
            </a:prstGeom>
            <a:noFill/>
            <a:ln cap="flat" cmpd="sng" w="9525">
              <a:solidFill>
                <a:schemeClr val="dk2"/>
              </a:solidFill>
              <a:prstDash val="solid"/>
              <a:round/>
              <a:headEnd len="med" w="med" type="none"/>
              <a:tailEnd len="med" w="med" type="triangle"/>
            </a:ln>
          </p:spPr>
        </p:cxnSp>
      </p:grpSp>
      <p:sp>
        <p:nvSpPr>
          <p:cNvPr id="746" name="Google Shape;746;p33"/>
          <p:cNvSpPr txBox="1"/>
          <p:nvPr/>
        </p:nvSpPr>
        <p:spPr>
          <a:xfrm>
            <a:off x="2266250" y="1547400"/>
            <a:ext cx="7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W</a:t>
            </a:r>
            <a:endParaRPr b="1">
              <a:latin typeface="Lato"/>
              <a:ea typeface="Lato"/>
              <a:cs typeface="Lato"/>
              <a:sym typeface="Lato"/>
            </a:endParaRPr>
          </a:p>
        </p:txBody>
      </p:sp>
      <p:grpSp>
        <p:nvGrpSpPr>
          <p:cNvPr id="747" name="Google Shape;747;p33"/>
          <p:cNvGrpSpPr/>
          <p:nvPr/>
        </p:nvGrpSpPr>
        <p:grpSpPr>
          <a:xfrm>
            <a:off x="6333600" y="1774625"/>
            <a:ext cx="1390800" cy="3099350"/>
            <a:chOff x="6486000" y="2079425"/>
            <a:chExt cx="1390800" cy="3099350"/>
          </a:xfrm>
        </p:grpSpPr>
        <p:sp>
          <p:nvSpPr>
            <p:cNvPr id="748" name="Google Shape;748;p33"/>
            <p:cNvSpPr/>
            <p:nvPr/>
          </p:nvSpPr>
          <p:spPr>
            <a:xfrm>
              <a:off x="7003850" y="2079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49" name="Google Shape;749;p33"/>
            <p:cNvSpPr/>
            <p:nvPr/>
          </p:nvSpPr>
          <p:spPr>
            <a:xfrm>
              <a:off x="7003850" y="2384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50" name="Google Shape;750;p33"/>
            <p:cNvSpPr/>
            <p:nvPr/>
          </p:nvSpPr>
          <p:spPr>
            <a:xfrm>
              <a:off x="7003850"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51" name="Google Shape;751;p33"/>
            <p:cNvSpPr/>
            <p:nvPr/>
          </p:nvSpPr>
          <p:spPr>
            <a:xfrm>
              <a:off x="7003850"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52" name="Google Shape;752;p33"/>
            <p:cNvSpPr/>
            <p:nvPr/>
          </p:nvSpPr>
          <p:spPr>
            <a:xfrm>
              <a:off x="7003850"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53" name="Google Shape;753;p33"/>
            <p:cNvSpPr/>
            <p:nvPr/>
          </p:nvSpPr>
          <p:spPr>
            <a:xfrm>
              <a:off x="7003850"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54" name="Google Shape;754;p33"/>
            <p:cNvSpPr/>
            <p:nvPr/>
          </p:nvSpPr>
          <p:spPr>
            <a:xfrm>
              <a:off x="7003850"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55" name="Google Shape;755;p33"/>
            <p:cNvSpPr/>
            <p:nvPr/>
          </p:nvSpPr>
          <p:spPr>
            <a:xfrm>
              <a:off x="7003850" y="4213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56" name="Google Shape;756;p33"/>
            <p:cNvSpPr/>
            <p:nvPr/>
          </p:nvSpPr>
          <p:spPr>
            <a:xfrm>
              <a:off x="7003850" y="4517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57" name="Google Shape;757;p33"/>
            <p:cNvSpPr txBox="1"/>
            <p:nvPr/>
          </p:nvSpPr>
          <p:spPr>
            <a:xfrm>
              <a:off x="6486000" y="4778575"/>
              <a:ext cx="13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Truth (t</a:t>
              </a:r>
              <a:r>
                <a:rPr baseline="-25000" lang="en">
                  <a:latin typeface="Lato"/>
                  <a:ea typeface="Lato"/>
                  <a:cs typeface="Lato"/>
                  <a:sym typeface="Lato"/>
                </a:rPr>
                <a:t>j</a:t>
              </a:r>
              <a:r>
                <a:rPr lang="en">
                  <a:latin typeface="Lato"/>
                  <a:ea typeface="Lato"/>
                  <a:cs typeface="Lato"/>
                  <a:sym typeface="Lato"/>
                </a:rPr>
                <a:t>)</a:t>
              </a:r>
              <a:endParaRPr>
                <a:latin typeface="Lato"/>
                <a:ea typeface="Lato"/>
                <a:cs typeface="Lato"/>
                <a:sym typeface="Lato"/>
              </a:endParaRPr>
            </a:p>
          </p:txBody>
        </p:sp>
      </p:grpSp>
      <p:grpSp>
        <p:nvGrpSpPr>
          <p:cNvPr id="758" name="Google Shape;758;p33"/>
          <p:cNvGrpSpPr/>
          <p:nvPr/>
        </p:nvGrpSpPr>
        <p:grpSpPr>
          <a:xfrm>
            <a:off x="7352350" y="1774625"/>
            <a:ext cx="1639200" cy="3099350"/>
            <a:chOff x="7504750" y="2079425"/>
            <a:chExt cx="1639200" cy="3099350"/>
          </a:xfrm>
        </p:grpSpPr>
        <p:sp>
          <p:nvSpPr>
            <p:cNvPr id="759" name="Google Shape;759;p33"/>
            <p:cNvSpPr/>
            <p:nvPr/>
          </p:nvSpPr>
          <p:spPr>
            <a:xfrm>
              <a:off x="8052875" y="2079425"/>
              <a:ext cx="543000" cy="29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.21</a:t>
              </a:r>
              <a:endParaRPr b="1" sz="1300"/>
            </a:p>
          </p:txBody>
        </p:sp>
        <p:sp>
          <p:nvSpPr>
            <p:cNvPr id="760" name="Google Shape;760;p33"/>
            <p:cNvSpPr/>
            <p:nvPr/>
          </p:nvSpPr>
          <p:spPr>
            <a:xfrm>
              <a:off x="8052875" y="2384225"/>
              <a:ext cx="543000" cy="29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.01</a:t>
              </a:r>
              <a:endParaRPr b="1" sz="1300"/>
            </a:p>
          </p:txBody>
        </p:sp>
        <p:sp>
          <p:nvSpPr>
            <p:cNvPr id="761" name="Google Shape;761;p33"/>
            <p:cNvSpPr/>
            <p:nvPr/>
          </p:nvSpPr>
          <p:spPr>
            <a:xfrm>
              <a:off x="8052875" y="2689025"/>
              <a:ext cx="543000" cy="29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.17</a:t>
              </a:r>
              <a:endParaRPr b="1" sz="1300"/>
            </a:p>
          </p:txBody>
        </p:sp>
        <p:sp>
          <p:nvSpPr>
            <p:cNvPr id="762" name="Google Shape;762;p33"/>
            <p:cNvSpPr/>
            <p:nvPr/>
          </p:nvSpPr>
          <p:spPr>
            <a:xfrm>
              <a:off x="8052875" y="2993825"/>
              <a:ext cx="543000" cy="29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.43</a:t>
              </a:r>
              <a:endParaRPr b="1" sz="1300"/>
            </a:p>
          </p:txBody>
        </p:sp>
        <p:sp>
          <p:nvSpPr>
            <p:cNvPr id="763" name="Google Shape;763;p33"/>
            <p:cNvSpPr/>
            <p:nvPr/>
          </p:nvSpPr>
          <p:spPr>
            <a:xfrm>
              <a:off x="8052875" y="3298625"/>
              <a:ext cx="543000" cy="29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-.98</a:t>
              </a:r>
              <a:endParaRPr b="1" sz="1300"/>
            </a:p>
          </p:txBody>
        </p:sp>
        <p:sp>
          <p:nvSpPr>
            <p:cNvPr id="764" name="Google Shape;764;p33"/>
            <p:cNvSpPr/>
            <p:nvPr/>
          </p:nvSpPr>
          <p:spPr>
            <a:xfrm>
              <a:off x="8052875" y="3603425"/>
              <a:ext cx="543000" cy="29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.00</a:t>
              </a:r>
              <a:endParaRPr b="1" sz="1300"/>
            </a:p>
          </p:txBody>
        </p:sp>
        <p:sp>
          <p:nvSpPr>
            <p:cNvPr id="765" name="Google Shape;765;p33"/>
            <p:cNvSpPr/>
            <p:nvPr/>
          </p:nvSpPr>
          <p:spPr>
            <a:xfrm>
              <a:off x="8052875" y="3908225"/>
              <a:ext cx="543000" cy="29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.03</a:t>
              </a:r>
              <a:endParaRPr b="1" sz="1300"/>
            </a:p>
          </p:txBody>
        </p:sp>
        <p:sp>
          <p:nvSpPr>
            <p:cNvPr id="766" name="Google Shape;766;p33"/>
            <p:cNvSpPr/>
            <p:nvPr/>
          </p:nvSpPr>
          <p:spPr>
            <a:xfrm>
              <a:off x="8052875" y="4213025"/>
              <a:ext cx="543000" cy="29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.09</a:t>
              </a:r>
              <a:endParaRPr b="1" sz="1300"/>
            </a:p>
          </p:txBody>
        </p:sp>
        <p:sp>
          <p:nvSpPr>
            <p:cNvPr id="767" name="Google Shape;767;p33"/>
            <p:cNvSpPr/>
            <p:nvPr/>
          </p:nvSpPr>
          <p:spPr>
            <a:xfrm>
              <a:off x="8052875" y="4517825"/>
              <a:ext cx="543000" cy="29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.04</a:t>
              </a:r>
              <a:endParaRPr b="1" sz="1300"/>
            </a:p>
          </p:txBody>
        </p:sp>
        <p:sp>
          <p:nvSpPr>
            <p:cNvPr id="768" name="Google Shape;768;p33"/>
            <p:cNvSpPr txBox="1"/>
            <p:nvPr/>
          </p:nvSpPr>
          <p:spPr>
            <a:xfrm>
              <a:off x="7504750" y="4778575"/>
              <a:ext cx="163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Errors (e</a:t>
              </a:r>
              <a:r>
                <a:rPr baseline="-25000" lang="en">
                  <a:latin typeface="Lato"/>
                  <a:ea typeface="Lato"/>
                  <a:cs typeface="Lato"/>
                  <a:sym typeface="Lato"/>
                </a:rPr>
                <a:t>j</a:t>
              </a:r>
              <a:r>
                <a:rPr lang="en">
                  <a:latin typeface="Lato"/>
                  <a:ea typeface="Lato"/>
                  <a:cs typeface="Lato"/>
                  <a:sym typeface="Lato"/>
                </a:rPr>
                <a:t> = y</a:t>
              </a:r>
              <a:r>
                <a:rPr baseline="-25000" lang="en">
                  <a:latin typeface="Lato"/>
                  <a:ea typeface="Lato"/>
                  <a:cs typeface="Lato"/>
                  <a:sym typeface="Lato"/>
                </a:rPr>
                <a:t>j</a:t>
              </a:r>
              <a:r>
                <a:rPr lang="en">
                  <a:latin typeface="Lato"/>
                  <a:ea typeface="Lato"/>
                  <a:cs typeface="Lato"/>
                  <a:sym typeface="Lato"/>
                </a:rPr>
                <a:t> - t</a:t>
              </a:r>
              <a:r>
                <a:rPr baseline="-25000" lang="en">
                  <a:latin typeface="Lato"/>
                  <a:ea typeface="Lato"/>
                  <a:cs typeface="Lato"/>
                  <a:sym typeface="Lato"/>
                </a:rPr>
                <a:t>j</a:t>
              </a:r>
              <a:r>
                <a:rPr lang="en">
                  <a:latin typeface="Lato"/>
                  <a:ea typeface="Lato"/>
                  <a:cs typeface="Lato"/>
                  <a:sym typeface="Lato"/>
                </a:rPr>
                <a:t>)</a:t>
              </a:r>
              <a:endParaRPr>
                <a:latin typeface="Lato"/>
                <a:ea typeface="Lato"/>
                <a:cs typeface="Lato"/>
                <a:sym typeface="Lato"/>
              </a:endParaRPr>
            </a:p>
          </p:txBody>
        </p:sp>
      </p:grpSp>
      <p:grpSp>
        <p:nvGrpSpPr>
          <p:cNvPr id="769" name="Google Shape;769;p33"/>
          <p:cNvGrpSpPr/>
          <p:nvPr/>
        </p:nvGrpSpPr>
        <p:grpSpPr>
          <a:xfrm>
            <a:off x="241125" y="1774625"/>
            <a:ext cx="1005600" cy="2139950"/>
            <a:chOff x="1307925" y="2079425"/>
            <a:chExt cx="1005600" cy="2139950"/>
          </a:xfrm>
        </p:grpSpPr>
        <p:sp>
          <p:nvSpPr>
            <p:cNvPr id="770" name="Google Shape;770;p33"/>
            <p:cNvSpPr txBox="1"/>
            <p:nvPr/>
          </p:nvSpPr>
          <p:spPr>
            <a:xfrm>
              <a:off x="1501050" y="2079425"/>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771" name="Google Shape;771;p33"/>
            <p:cNvSpPr txBox="1"/>
            <p:nvPr/>
          </p:nvSpPr>
          <p:spPr>
            <a:xfrm>
              <a:off x="1501050" y="237963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772" name="Google Shape;772;p33"/>
            <p:cNvSpPr txBox="1"/>
            <p:nvPr/>
          </p:nvSpPr>
          <p:spPr>
            <a:xfrm>
              <a:off x="1501050" y="267984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773" name="Google Shape;773;p33"/>
            <p:cNvSpPr txBox="1"/>
            <p:nvPr/>
          </p:nvSpPr>
          <p:spPr>
            <a:xfrm>
              <a:off x="1501050" y="2980053"/>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1"/>
                  </a:solidFill>
                  <a:latin typeface="Lato"/>
                  <a:ea typeface="Lato"/>
                  <a:cs typeface="Lato"/>
                  <a:sym typeface="Lato"/>
                </a:rPr>
                <a:t>car</a:t>
              </a:r>
              <a:endParaRPr b="1" sz="1000">
                <a:solidFill>
                  <a:schemeClr val="dk1"/>
                </a:solidFill>
                <a:latin typeface="Lato"/>
                <a:ea typeface="Lato"/>
                <a:cs typeface="Lato"/>
                <a:sym typeface="Lato"/>
              </a:endParaRPr>
            </a:p>
          </p:txBody>
        </p:sp>
        <p:sp>
          <p:nvSpPr>
            <p:cNvPr id="774" name="Google Shape;774;p33"/>
            <p:cNvSpPr txBox="1"/>
            <p:nvPr/>
          </p:nvSpPr>
          <p:spPr>
            <a:xfrm>
              <a:off x="1501050" y="3280263"/>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775" name="Google Shape;775;p33"/>
            <p:cNvSpPr txBox="1"/>
            <p:nvPr/>
          </p:nvSpPr>
          <p:spPr>
            <a:xfrm>
              <a:off x="1501050" y="3580472"/>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776" name="Google Shape;776;p33"/>
            <p:cNvSpPr txBox="1"/>
            <p:nvPr/>
          </p:nvSpPr>
          <p:spPr>
            <a:xfrm>
              <a:off x="1307925" y="3880675"/>
              <a:ext cx="1005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supermarket</a:t>
              </a:r>
              <a:endParaRPr sz="1000">
                <a:latin typeface="Lato"/>
                <a:ea typeface="Lato"/>
                <a:cs typeface="Lato"/>
                <a:sym typeface="Lato"/>
              </a:endParaRPr>
            </a:p>
          </p:txBody>
        </p:sp>
      </p:grpSp>
      <p:sp>
        <p:nvSpPr>
          <p:cNvPr id="777" name="Google Shape;777;p33"/>
          <p:cNvSpPr txBox="1"/>
          <p:nvPr/>
        </p:nvSpPr>
        <p:spPr>
          <a:xfrm>
            <a:off x="5767950" y="1774625"/>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778" name="Google Shape;778;p33"/>
          <p:cNvSpPr txBox="1"/>
          <p:nvPr/>
        </p:nvSpPr>
        <p:spPr>
          <a:xfrm>
            <a:off x="5767950" y="207483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779" name="Google Shape;779;p33"/>
          <p:cNvSpPr txBox="1"/>
          <p:nvPr/>
        </p:nvSpPr>
        <p:spPr>
          <a:xfrm>
            <a:off x="5767950" y="237504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780" name="Google Shape;780;p33"/>
          <p:cNvSpPr txBox="1"/>
          <p:nvPr/>
        </p:nvSpPr>
        <p:spPr>
          <a:xfrm>
            <a:off x="5767950" y="2675253"/>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p:txBody>
      </p:sp>
      <p:sp>
        <p:nvSpPr>
          <p:cNvPr id="781" name="Google Shape;781;p33"/>
          <p:cNvSpPr txBox="1"/>
          <p:nvPr/>
        </p:nvSpPr>
        <p:spPr>
          <a:xfrm>
            <a:off x="5767950" y="2975463"/>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782" name="Google Shape;782;p33"/>
          <p:cNvSpPr txBox="1"/>
          <p:nvPr/>
        </p:nvSpPr>
        <p:spPr>
          <a:xfrm>
            <a:off x="5767950" y="3275672"/>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783" name="Google Shape;783;p33"/>
          <p:cNvSpPr txBox="1"/>
          <p:nvPr/>
        </p:nvSpPr>
        <p:spPr>
          <a:xfrm>
            <a:off x="5767950" y="3575875"/>
            <a:ext cx="100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supermarket</a:t>
            </a:r>
            <a:endParaRPr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34"/>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Errors → W’</a:t>
            </a:r>
            <a:endParaRPr/>
          </a:p>
        </p:txBody>
      </p:sp>
      <p:sp>
        <p:nvSpPr>
          <p:cNvPr id="789" name="Google Shape;789;p34"/>
          <p:cNvSpPr txBox="1"/>
          <p:nvPr>
            <p:ph idx="1" type="body"/>
          </p:nvPr>
        </p:nvSpPr>
        <p:spPr>
          <a:xfrm>
            <a:off x="729450" y="2078875"/>
            <a:ext cx="46860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Adjust </a:t>
            </a:r>
            <a:r>
              <a:rPr b="1" lang="en"/>
              <a:t>W’</a:t>
            </a:r>
            <a:r>
              <a:rPr lang="en"/>
              <a:t> weights by errors via </a:t>
            </a:r>
            <a:r>
              <a:rPr b="1" lang="en"/>
              <a:t>gradient descent</a:t>
            </a:r>
            <a:endParaRPr b="1"/>
          </a:p>
          <a:p>
            <a:pPr indent="-298450" lvl="1" marL="914400" rtl="0" algn="l">
              <a:spcBef>
                <a:spcPts val="0"/>
              </a:spcBef>
              <a:spcAft>
                <a:spcPts val="0"/>
              </a:spcAft>
              <a:buSzPts val="1100"/>
              <a:buChar char="○"/>
            </a:pPr>
            <a:r>
              <a:rPr lang="en"/>
              <a:t>New w’</a:t>
            </a:r>
            <a:r>
              <a:rPr baseline="-25000" lang="en"/>
              <a:t>ij</a:t>
            </a:r>
            <a:r>
              <a:rPr lang="en"/>
              <a:t> = Old w’</a:t>
            </a:r>
            <a:r>
              <a:rPr baseline="-25000" lang="en"/>
              <a:t>ij</a:t>
            </a:r>
            <a:r>
              <a:rPr lang="en"/>
              <a:t> - η * e</a:t>
            </a:r>
            <a:r>
              <a:rPr baseline="-25000" lang="en"/>
              <a:t>j</a:t>
            </a:r>
            <a:r>
              <a:rPr lang="en"/>
              <a:t> * </a:t>
            </a:r>
            <a:r>
              <a:rPr lang="en"/>
              <a:t>h</a:t>
            </a:r>
            <a:r>
              <a:rPr baseline="-25000" lang="en"/>
              <a:t>i</a:t>
            </a:r>
            <a:endParaRPr/>
          </a:p>
          <a:p>
            <a:pPr indent="-298450" lvl="1" marL="914400" rtl="0" algn="l">
              <a:spcBef>
                <a:spcPts val="0"/>
              </a:spcBef>
              <a:spcAft>
                <a:spcPts val="0"/>
              </a:spcAft>
              <a:buSzPts val="1100"/>
              <a:buChar char="○"/>
            </a:pPr>
            <a:r>
              <a:rPr lang="en"/>
              <a:t>η &gt; 0</a:t>
            </a:r>
            <a:r>
              <a:rPr lang="en"/>
              <a:t> is the learning rate: governs how quickly we update</a:t>
            </a:r>
            <a:endParaRPr/>
          </a:p>
          <a:p>
            <a:pPr indent="-298450" lvl="1" marL="914400" rtl="0" algn="l">
              <a:spcBef>
                <a:spcPts val="0"/>
              </a:spcBef>
              <a:spcAft>
                <a:spcPts val="0"/>
              </a:spcAft>
              <a:buSzPts val="1100"/>
              <a:buChar char="○"/>
            </a:pPr>
            <a:r>
              <a:rPr lang="en"/>
              <a:t>If e</a:t>
            </a:r>
            <a:r>
              <a:rPr baseline="-25000" lang="en"/>
              <a:t>j</a:t>
            </a:r>
            <a:r>
              <a:rPr lang="en"/>
              <a:t> &gt; 0 (meaning prediction is greater than truth), we subtract some weight from the hidden vector</a:t>
            </a:r>
            <a:endParaRPr/>
          </a:p>
          <a:p>
            <a:pPr indent="-298450" lvl="1" marL="914400" rtl="0" algn="l">
              <a:spcBef>
                <a:spcPts val="0"/>
              </a:spcBef>
              <a:spcAft>
                <a:spcPts val="0"/>
              </a:spcAft>
              <a:buSzPts val="1100"/>
              <a:buChar char="○"/>
            </a:pPr>
            <a:r>
              <a:rPr lang="en"/>
              <a:t>If e</a:t>
            </a:r>
            <a:r>
              <a:rPr baseline="-25000" lang="en"/>
              <a:t>j</a:t>
            </a:r>
            <a:r>
              <a:rPr lang="en"/>
              <a:t> &lt; 0 (meaning prediction is less than truth), we add some weight to the hidden vector</a:t>
            </a:r>
            <a:endParaRPr/>
          </a:p>
        </p:txBody>
      </p:sp>
      <p:pic>
        <p:nvPicPr>
          <p:cNvPr id="790" name="Google Shape;790;p34"/>
          <p:cNvPicPr preferRelativeResize="0"/>
          <p:nvPr/>
        </p:nvPicPr>
        <p:blipFill>
          <a:blip r:embed="rId3">
            <a:alphaModFix/>
          </a:blip>
          <a:stretch>
            <a:fillRect/>
          </a:stretch>
        </p:blipFill>
        <p:spPr>
          <a:xfrm>
            <a:off x="5415550" y="1459600"/>
            <a:ext cx="3567274" cy="3567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35"/>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 Errors → W</a:t>
            </a:r>
            <a:endParaRPr/>
          </a:p>
        </p:txBody>
      </p:sp>
      <p:sp>
        <p:nvSpPr>
          <p:cNvPr id="796" name="Google Shape;796;p35"/>
          <p:cNvSpPr txBox="1"/>
          <p:nvPr>
            <p:ph idx="1" type="body"/>
          </p:nvPr>
        </p:nvSpPr>
        <p:spPr>
          <a:xfrm>
            <a:off x="729450" y="2078875"/>
            <a:ext cx="46860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Adjust </a:t>
            </a:r>
            <a:r>
              <a:rPr b="1" lang="en"/>
              <a:t>W</a:t>
            </a:r>
            <a:r>
              <a:rPr lang="en"/>
              <a:t> weights by errors via </a:t>
            </a:r>
            <a:r>
              <a:rPr b="1" lang="en"/>
              <a:t>gradient descent</a:t>
            </a:r>
            <a:endParaRPr b="1"/>
          </a:p>
          <a:p>
            <a:pPr indent="-298450" lvl="1" marL="914400" rtl="0" algn="l">
              <a:spcBef>
                <a:spcPts val="0"/>
              </a:spcBef>
              <a:spcAft>
                <a:spcPts val="0"/>
              </a:spcAft>
              <a:buSzPts val="1100"/>
              <a:buChar char="○"/>
            </a:pPr>
            <a:r>
              <a:rPr lang="en"/>
              <a:t>New w</a:t>
            </a:r>
            <a:r>
              <a:rPr baseline="-25000" lang="en"/>
              <a:t>ij</a:t>
            </a:r>
            <a:r>
              <a:rPr lang="en"/>
              <a:t> = Old w</a:t>
            </a:r>
            <a:r>
              <a:rPr baseline="-25000" lang="en"/>
              <a:t>ij</a:t>
            </a:r>
            <a:r>
              <a:rPr lang="en"/>
              <a:t> - η * e</a:t>
            </a:r>
            <a:r>
              <a:rPr baseline="-25000" lang="en"/>
              <a:t>j</a:t>
            </a:r>
            <a:r>
              <a:rPr lang="en"/>
              <a:t> * new w’</a:t>
            </a:r>
            <a:r>
              <a:rPr baseline="-25000" lang="en"/>
              <a:t>ij</a:t>
            </a:r>
            <a:endParaRPr/>
          </a:p>
          <a:p>
            <a:pPr indent="-298450" lvl="1" marL="914400" rtl="0" algn="l">
              <a:spcBef>
                <a:spcPts val="0"/>
              </a:spcBef>
              <a:spcAft>
                <a:spcPts val="0"/>
              </a:spcAft>
              <a:buSzPts val="1100"/>
              <a:buChar char="○"/>
            </a:pPr>
            <a:r>
              <a:rPr lang="en"/>
              <a:t>η &gt; 0 is the learning rate: governs how quickly we update</a:t>
            </a:r>
            <a:endParaRPr/>
          </a:p>
          <a:p>
            <a:pPr indent="-298450" lvl="1" marL="914400" rtl="0" algn="l">
              <a:spcBef>
                <a:spcPts val="0"/>
              </a:spcBef>
              <a:spcAft>
                <a:spcPts val="0"/>
              </a:spcAft>
              <a:buSzPts val="1100"/>
              <a:buChar char="○"/>
            </a:pPr>
            <a:r>
              <a:rPr lang="en"/>
              <a:t>If e</a:t>
            </a:r>
            <a:r>
              <a:rPr baseline="-25000" lang="en"/>
              <a:t>j</a:t>
            </a:r>
            <a:r>
              <a:rPr lang="en"/>
              <a:t> &gt; 0 (meaning prediction is greater than truth), we adjust w</a:t>
            </a:r>
            <a:r>
              <a:rPr baseline="-25000" lang="en"/>
              <a:t>c</a:t>
            </a:r>
            <a:r>
              <a:rPr lang="en"/>
              <a:t> to be further from w</a:t>
            </a:r>
            <a:r>
              <a:rPr baseline="-25000" lang="en"/>
              <a:t>t</a:t>
            </a:r>
            <a:endParaRPr/>
          </a:p>
          <a:p>
            <a:pPr indent="-298450" lvl="1" marL="914400" rtl="0" algn="l">
              <a:spcBef>
                <a:spcPts val="0"/>
              </a:spcBef>
              <a:spcAft>
                <a:spcPts val="0"/>
              </a:spcAft>
              <a:buSzPts val="1100"/>
              <a:buChar char="○"/>
            </a:pPr>
            <a:r>
              <a:rPr lang="en"/>
              <a:t>If e</a:t>
            </a:r>
            <a:r>
              <a:rPr baseline="-25000" lang="en"/>
              <a:t>j</a:t>
            </a:r>
            <a:r>
              <a:rPr lang="en"/>
              <a:t> &lt; 0 (meaning prediction is less than truth), we </a:t>
            </a:r>
            <a:r>
              <a:rPr lang="en"/>
              <a:t>we adjust w</a:t>
            </a:r>
            <a:r>
              <a:rPr baseline="-25000" lang="en"/>
              <a:t>c</a:t>
            </a:r>
            <a:r>
              <a:rPr lang="en"/>
              <a:t> to be closer to w</a:t>
            </a:r>
            <a:r>
              <a:rPr baseline="-25000" lang="en"/>
              <a:t>t</a:t>
            </a:r>
            <a:endParaRPr/>
          </a:p>
        </p:txBody>
      </p:sp>
      <p:pic>
        <p:nvPicPr>
          <p:cNvPr id="797" name="Google Shape;797;p35"/>
          <p:cNvPicPr preferRelativeResize="0"/>
          <p:nvPr/>
        </p:nvPicPr>
        <p:blipFill>
          <a:blip r:embed="rId3">
            <a:alphaModFix/>
          </a:blip>
          <a:stretch>
            <a:fillRect/>
          </a:stretch>
        </p:blipFill>
        <p:spPr>
          <a:xfrm>
            <a:off x="5415550" y="1459600"/>
            <a:ext cx="3567274" cy="3567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36"/>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cool example!</a:t>
            </a:r>
            <a:endParaRPr/>
          </a:p>
        </p:txBody>
      </p:sp>
      <p:sp>
        <p:nvSpPr>
          <p:cNvPr id="803" name="Google Shape;803;p36"/>
          <p:cNvSpPr txBox="1"/>
          <p:nvPr/>
        </p:nvSpPr>
        <p:spPr>
          <a:xfrm>
            <a:off x="2253750" y="3393275"/>
            <a:ext cx="46365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baseline="-25000" lang="en" sz="4300"/>
              <a:t>http://ronxin.github.io/wevi/</a:t>
            </a:r>
            <a:endParaRPr/>
          </a:p>
        </p:txBody>
      </p:sp>
      <p:sp>
        <p:nvSpPr>
          <p:cNvPr id="804" name="Google Shape;804;p36"/>
          <p:cNvSpPr txBox="1"/>
          <p:nvPr/>
        </p:nvSpPr>
        <p:spPr>
          <a:xfrm>
            <a:off x="801350" y="1996225"/>
            <a:ext cx="5817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Simple set of input / context words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V = 8</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N = 5 (try different sizes!)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Initial set of </a:t>
            </a:r>
            <a:r>
              <a:rPr b="1" lang="en">
                <a:latin typeface="Lato"/>
                <a:ea typeface="Lato"/>
                <a:cs typeface="Lato"/>
                <a:sym typeface="Lato"/>
              </a:rPr>
              <a:t>W</a:t>
            </a:r>
            <a:r>
              <a:rPr lang="en">
                <a:latin typeface="Lato"/>
                <a:ea typeface="Lato"/>
                <a:cs typeface="Lato"/>
                <a:sym typeface="Lato"/>
              </a:rPr>
              <a:t> and </a:t>
            </a:r>
            <a:r>
              <a:rPr b="1" lang="en">
                <a:latin typeface="Lato"/>
                <a:ea typeface="Lato"/>
                <a:cs typeface="Lato"/>
                <a:sym typeface="Lato"/>
              </a:rPr>
              <a:t>W’</a:t>
            </a:r>
            <a:r>
              <a:rPr lang="en">
                <a:latin typeface="Lato"/>
                <a:ea typeface="Lato"/>
                <a:cs typeface="Lato"/>
                <a:sym typeface="Lato"/>
              </a:rPr>
              <a:t> chosen at random</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Update weights via backpropagation 500 times</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37"/>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context matters…</a:t>
            </a:r>
            <a:endParaRPr/>
          </a:p>
        </p:txBody>
      </p:sp>
      <p:sp>
        <p:nvSpPr>
          <p:cNvPr id="810" name="Google Shape;810;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Our understanding of meaning relies on a more expansive understanding of context</a:t>
            </a:r>
            <a:endParaRPr/>
          </a:p>
          <a:p>
            <a:pPr indent="-298450" lvl="1" marL="914400" rtl="0" algn="l">
              <a:spcBef>
                <a:spcPts val="0"/>
              </a:spcBef>
              <a:spcAft>
                <a:spcPts val="0"/>
              </a:spcAft>
              <a:buSzPts val="1100"/>
              <a:buChar char="○"/>
            </a:pPr>
            <a:r>
              <a:rPr lang="en" sz="1100"/>
              <a:t>I </a:t>
            </a:r>
            <a:r>
              <a:rPr b="1" lang="en" sz="1100">
                <a:solidFill>
                  <a:schemeClr val="accent3"/>
                </a:solidFill>
              </a:rPr>
              <a:t>drove</a:t>
            </a:r>
            <a:r>
              <a:rPr b="1" lang="en" sz="1100"/>
              <a:t> </a:t>
            </a:r>
            <a:r>
              <a:rPr lang="en" sz="1100"/>
              <a:t>my </a:t>
            </a:r>
            <a:r>
              <a:rPr b="1" lang="en" sz="1100">
                <a:solidFill>
                  <a:schemeClr val="dk1"/>
                </a:solidFill>
              </a:rPr>
              <a:t>car </a:t>
            </a:r>
            <a:r>
              <a:rPr lang="en" sz="1100"/>
              <a:t>to the </a:t>
            </a:r>
            <a:r>
              <a:rPr b="1" lang="en" sz="1100">
                <a:solidFill>
                  <a:schemeClr val="accent3"/>
                </a:solidFill>
              </a:rPr>
              <a:t>supermarket</a:t>
            </a:r>
            <a:r>
              <a:rPr lang="en" sz="1100"/>
              <a:t>.</a:t>
            </a:r>
            <a:endParaRPr sz="1100"/>
          </a:p>
          <a:p>
            <a:pPr indent="-298450" lvl="1" marL="914400" rtl="0" algn="l">
              <a:spcBef>
                <a:spcPts val="0"/>
              </a:spcBef>
              <a:spcAft>
                <a:spcPts val="0"/>
              </a:spcAft>
              <a:buSzPts val="1100"/>
              <a:buChar char="○"/>
            </a:pPr>
            <a:r>
              <a:rPr lang="en" sz="1100"/>
              <a:t>I </a:t>
            </a:r>
            <a:r>
              <a:rPr b="1" lang="en">
                <a:solidFill>
                  <a:schemeClr val="accent3"/>
                </a:solidFill>
              </a:rPr>
              <a:t>rode </a:t>
            </a:r>
            <a:r>
              <a:rPr lang="en" sz="1100"/>
              <a:t>my </a:t>
            </a:r>
            <a:r>
              <a:rPr b="1" lang="en" sz="1100">
                <a:solidFill>
                  <a:schemeClr val="dk1"/>
                </a:solidFill>
              </a:rPr>
              <a:t>bike </a:t>
            </a:r>
            <a:r>
              <a:rPr lang="en" sz="1100"/>
              <a:t>to </a:t>
            </a:r>
            <a:r>
              <a:rPr b="1" lang="en" sz="1100">
                <a:solidFill>
                  <a:schemeClr val="accent3"/>
                </a:solidFill>
              </a:rPr>
              <a:t>buy </a:t>
            </a:r>
            <a:r>
              <a:rPr lang="en" sz="1100"/>
              <a:t>a few </a:t>
            </a:r>
            <a:r>
              <a:rPr b="1" lang="en" sz="1100">
                <a:solidFill>
                  <a:schemeClr val="accent3"/>
                </a:solidFill>
              </a:rPr>
              <a:t>groceries</a:t>
            </a:r>
            <a:r>
              <a:rPr lang="en" sz="1100"/>
              <a:t>.</a:t>
            </a:r>
            <a:endParaRPr/>
          </a:p>
          <a:p>
            <a:pPr indent="-298450" lvl="1" marL="914400" rtl="0" algn="l">
              <a:spcBef>
                <a:spcPts val="0"/>
              </a:spcBef>
              <a:spcAft>
                <a:spcPts val="0"/>
              </a:spcAft>
              <a:buSzPts val="1100"/>
              <a:buChar char="○"/>
            </a:pPr>
            <a:r>
              <a:rPr lang="en"/>
              <a:t>We’re running to the </a:t>
            </a:r>
            <a:r>
              <a:rPr b="1" lang="en">
                <a:solidFill>
                  <a:schemeClr val="accent3"/>
                </a:solidFill>
              </a:rPr>
              <a:t>supermarket </a:t>
            </a:r>
            <a:r>
              <a:rPr lang="en"/>
              <a:t>to </a:t>
            </a:r>
            <a:r>
              <a:rPr b="1" lang="en">
                <a:solidFill>
                  <a:schemeClr val="accent3"/>
                </a:solidFill>
              </a:rPr>
              <a:t>buy </a:t>
            </a:r>
            <a:r>
              <a:rPr lang="en"/>
              <a:t>some </a:t>
            </a:r>
            <a:r>
              <a:rPr b="1" lang="en">
                <a:solidFill>
                  <a:schemeClr val="accent3"/>
                </a:solidFill>
              </a:rPr>
              <a:t>groceries</a:t>
            </a:r>
            <a:r>
              <a:rPr lang="en"/>
              <a:t>.</a:t>
            </a:r>
            <a:endParaRPr/>
          </a:p>
          <a:p>
            <a:pPr indent="-311150" lvl="0" marL="457200" rtl="0" algn="l">
              <a:spcBef>
                <a:spcPts val="0"/>
              </a:spcBef>
              <a:spcAft>
                <a:spcPts val="0"/>
              </a:spcAft>
              <a:buSzPts val="1300"/>
              <a:buChar char="●"/>
            </a:pPr>
            <a:r>
              <a:rPr lang="en"/>
              <a:t>First order goal: expand beyond “the next word”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38"/>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Beyond “the next word”</a:t>
            </a:r>
            <a:endParaRPr/>
          </a:p>
        </p:txBody>
      </p:sp>
      <p:sp>
        <p:nvSpPr>
          <p:cNvPr id="816" name="Google Shape;816;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Define the context as a window size (how many words to the left and right?)</a:t>
            </a:r>
            <a:endParaRPr/>
          </a:p>
          <a:p>
            <a:pPr indent="-298450" lvl="1" marL="914400" rtl="0" algn="l">
              <a:spcBef>
                <a:spcPts val="0"/>
              </a:spcBef>
              <a:spcAft>
                <a:spcPts val="0"/>
              </a:spcAft>
              <a:buSzPts val="1100"/>
              <a:buChar char="○"/>
            </a:pPr>
            <a:r>
              <a:rPr lang="en"/>
              <a:t>Using window size of 3 as an example</a:t>
            </a:r>
            <a:endParaRPr/>
          </a:p>
          <a:p>
            <a:pPr indent="-311150" lvl="0" marL="457200" rtl="0" algn="l">
              <a:spcBef>
                <a:spcPts val="0"/>
              </a:spcBef>
              <a:spcAft>
                <a:spcPts val="0"/>
              </a:spcAft>
              <a:buSzPts val="1300"/>
              <a:buChar char="●"/>
            </a:pPr>
            <a:r>
              <a:rPr b="1" lang="en" sz="2000">
                <a:solidFill>
                  <a:schemeClr val="dk1"/>
                </a:solidFill>
              </a:rPr>
              <a:t>I</a:t>
            </a:r>
            <a:r>
              <a:rPr lang="en"/>
              <a:t> </a:t>
            </a:r>
            <a:r>
              <a:rPr b="1" lang="en" sz="1600" u="sng">
                <a:solidFill>
                  <a:schemeClr val="accent3"/>
                </a:solidFill>
              </a:rPr>
              <a:t>drove my car</a:t>
            </a:r>
            <a:r>
              <a:rPr lang="en"/>
              <a:t> to the supermarket.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39"/>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 approaches</a:t>
            </a:r>
            <a:endParaRPr/>
          </a:p>
        </p:txBody>
      </p:sp>
      <p:sp>
        <p:nvSpPr>
          <p:cNvPr id="822" name="Google Shape;822;p39"/>
          <p:cNvSpPr txBox="1"/>
          <p:nvPr>
            <p:ph idx="1" type="body"/>
          </p:nvPr>
        </p:nvSpPr>
        <p:spPr>
          <a:xfrm>
            <a:off x="-24975" y="1404475"/>
            <a:ext cx="35478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b="1" lang="en"/>
              <a:t>Skip-gram</a:t>
            </a:r>
            <a:r>
              <a:rPr lang="en"/>
              <a:t>: multiple decoders (</a:t>
            </a:r>
            <a:r>
              <a:rPr b="1" lang="en"/>
              <a:t>W’</a:t>
            </a:r>
            <a:r>
              <a:rPr lang="en"/>
              <a:t>) for each </a:t>
            </a:r>
            <a:r>
              <a:rPr b="1" lang="en">
                <a:solidFill>
                  <a:schemeClr val="accent3"/>
                </a:solidFill>
              </a:rPr>
              <a:t>context word</a:t>
            </a:r>
            <a:r>
              <a:rPr lang="en"/>
              <a:t> in the window</a:t>
            </a:r>
            <a:endParaRPr/>
          </a:p>
        </p:txBody>
      </p:sp>
      <p:sp>
        <p:nvSpPr>
          <p:cNvPr id="823" name="Google Shape;823;p39"/>
          <p:cNvSpPr/>
          <p:nvPr/>
        </p:nvSpPr>
        <p:spPr>
          <a:xfrm>
            <a:off x="4012175" y="189340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1</a:t>
            </a:r>
            <a:endParaRPr b="1">
              <a:solidFill>
                <a:schemeClr val="dk1"/>
              </a:solidFill>
            </a:endParaRPr>
          </a:p>
        </p:txBody>
      </p:sp>
      <p:sp>
        <p:nvSpPr>
          <p:cNvPr id="824" name="Google Shape;824;p39"/>
          <p:cNvSpPr/>
          <p:nvPr/>
        </p:nvSpPr>
        <p:spPr>
          <a:xfrm>
            <a:off x="4012175" y="219820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825" name="Google Shape;825;p39"/>
          <p:cNvSpPr/>
          <p:nvPr/>
        </p:nvSpPr>
        <p:spPr>
          <a:xfrm>
            <a:off x="4012175" y="250300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826" name="Google Shape;826;p39"/>
          <p:cNvSpPr/>
          <p:nvPr/>
        </p:nvSpPr>
        <p:spPr>
          <a:xfrm>
            <a:off x="4012175" y="280780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a:t>
            </a:r>
            <a:endParaRPr>
              <a:solidFill>
                <a:schemeClr val="dk2"/>
              </a:solidFill>
            </a:endParaRPr>
          </a:p>
        </p:txBody>
      </p:sp>
      <p:sp>
        <p:nvSpPr>
          <p:cNvPr id="827" name="Google Shape;827;p39"/>
          <p:cNvSpPr/>
          <p:nvPr/>
        </p:nvSpPr>
        <p:spPr>
          <a:xfrm>
            <a:off x="4012175" y="311260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828" name="Google Shape;828;p39"/>
          <p:cNvSpPr/>
          <p:nvPr/>
        </p:nvSpPr>
        <p:spPr>
          <a:xfrm>
            <a:off x="4012175" y="341740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829" name="Google Shape;829;p39"/>
          <p:cNvSpPr/>
          <p:nvPr/>
        </p:nvSpPr>
        <p:spPr>
          <a:xfrm>
            <a:off x="4012175" y="372220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830" name="Google Shape;830;p39"/>
          <p:cNvSpPr/>
          <p:nvPr/>
        </p:nvSpPr>
        <p:spPr>
          <a:xfrm>
            <a:off x="4012175" y="402700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831" name="Google Shape;831;p39"/>
          <p:cNvSpPr/>
          <p:nvPr/>
        </p:nvSpPr>
        <p:spPr>
          <a:xfrm>
            <a:off x="4012175" y="433180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832" name="Google Shape;832;p39"/>
          <p:cNvSpPr txBox="1"/>
          <p:nvPr/>
        </p:nvSpPr>
        <p:spPr>
          <a:xfrm>
            <a:off x="3598925" y="4592550"/>
            <a:ext cx="119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Input Layer</a:t>
            </a:r>
            <a:endParaRPr>
              <a:latin typeface="Lato"/>
              <a:ea typeface="Lato"/>
              <a:cs typeface="Lato"/>
              <a:sym typeface="Lato"/>
            </a:endParaRPr>
          </a:p>
        </p:txBody>
      </p:sp>
      <p:grpSp>
        <p:nvGrpSpPr>
          <p:cNvPr id="833" name="Google Shape;833;p39"/>
          <p:cNvGrpSpPr/>
          <p:nvPr/>
        </p:nvGrpSpPr>
        <p:grpSpPr>
          <a:xfrm>
            <a:off x="5575125" y="2503000"/>
            <a:ext cx="1390800" cy="2489750"/>
            <a:chOff x="3876550" y="2689025"/>
            <a:chExt cx="1390800" cy="2489750"/>
          </a:xfrm>
        </p:grpSpPr>
        <p:sp>
          <p:nvSpPr>
            <p:cNvPr id="834" name="Google Shape;834;p39"/>
            <p:cNvSpPr/>
            <p:nvPr/>
          </p:nvSpPr>
          <p:spPr>
            <a:xfrm>
              <a:off x="4389588"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9"/>
            <p:cNvSpPr/>
            <p:nvPr/>
          </p:nvSpPr>
          <p:spPr>
            <a:xfrm>
              <a:off x="4389588"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9"/>
            <p:cNvSpPr/>
            <p:nvPr/>
          </p:nvSpPr>
          <p:spPr>
            <a:xfrm>
              <a:off x="4389588"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4389588"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9"/>
            <p:cNvSpPr/>
            <p:nvPr/>
          </p:nvSpPr>
          <p:spPr>
            <a:xfrm>
              <a:off x="4389588"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txBox="1"/>
            <p:nvPr/>
          </p:nvSpPr>
          <p:spPr>
            <a:xfrm>
              <a:off x="3876550" y="4778575"/>
              <a:ext cx="13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 Layer</a:t>
              </a:r>
              <a:endParaRPr>
                <a:latin typeface="Lato"/>
                <a:ea typeface="Lato"/>
                <a:cs typeface="Lato"/>
                <a:sym typeface="Lato"/>
              </a:endParaRPr>
            </a:p>
          </p:txBody>
        </p:sp>
      </p:grpSp>
      <p:cxnSp>
        <p:nvCxnSpPr>
          <p:cNvPr id="840" name="Google Shape;840;p39"/>
          <p:cNvCxnSpPr>
            <a:stCxn id="841" idx="1"/>
          </p:cNvCxnSpPr>
          <p:nvPr/>
        </p:nvCxnSpPr>
        <p:spPr>
          <a:xfrm flipH="1">
            <a:off x="6452675" y="746050"/>
            <a:ext cx="1711500" cy="1905000"/>
          </a:xfrm>
          <a:prstGeom prst="straightConnector1">
            <a:avLst/>
          </a:prstGeom>
          <a:noFill/>
          <a:ln cap="flat" cmpd="sng" w="9525">
            <a:solidFill>
              <a:schemeClr val="dk2"/>
            </a:solidFill>
            <a:prstDash val="solid"/>
            <a:round/>
            <a:headEnd len="med" w="med" type="triangle"/>
            <a:tailEnd len="med" w="med" type="none"/>
          </a:ln>
        </p:spPr>
      </p:cxnSp>
      <p:cxnSp>
        <p:nvCxnSpPr>
          <p:cNvPr id="842" name="Google Shape;842;p39"/>
          <p:cNvCxnSpPr>
            <a:stCxn id="841" idx="1"/>
          </p:cNvCxnSpPr>
          <p:nvPr/>
        </p:nvCxnSpPr>
        <p:spPr>
          <a:xfrm flipH="1">
            <a:off x="6452975" y="746050"/>
            <a:ext cx="1711200" cy="2209800"/>
          </a:xfrm>
          <a:prstGeom prst="straightConnector1">
            <a:avLst/>
          </a:prstGeom>
          <a:noFill/>
          <a:ln cap="flat" cmpd="sng" w="9525">
            <a:solidFill>
              <a:schemeClr val="dk2"/>
            </a:solidFill>
            <a:prstDash val="solid"/>
            <a:round/>
            <a:headEnd len="med" w="med" type="triangle"/>
            <a:tailEnd len="med" w="med" type="none"/>
          </a:ln>
        </p:spPr>
      </p:cxnSp>
      <p:cxnSp>
        <p:nvCxnSpPr>
          <p:cNvPr id="843" name="Google Shape;843;p39"/>
          <p:cNvCxnSpPr>
            <a:stCxn id="841" idx="1"/>
          </p:cNvCxnSpPr>
          <p:nvPr/>
        </p:nvCxnSpPr>
        <p:spPr>
          <a:xfrm flipH="1">
            <a:off x="6452675" y="746050"/>
            <a:ext cx="1711500" cy="2514600"/>
          </a:xfrm>
          <a:prstGeom prst="straightConnector1">
            <a:avLst/>
          </a:prstGeom>
          <a:noFill/>
          <a:ln cap="flat" cmpd="sng" w="9525">
            <a:solidFill>
              <a:schemeClr val="dk2"/>
            </a:solidFill>
            <a:prstDash val="solid"/>
            <a:round/>
            <a:headEnd len="med" w="med" type="triangle"/>
            <a:tailEnd len="med" w="med" type="none"/>
          </a:ln>
        </p:spPr>
      </p:cxnSp>
      <p:cxnSp>
        <p:nvCxnSpPr>
          <p:cNvPr id="844" name="Google Shape;844;p39"/>
          <p:cNvCxnSpPr>
            <a:stCxn id="841" idx="1"/>
          </p:cNvCxnSpPr>
          <p:nvPr/>
        </p:nvCxnSpPr>
        <p:spPr>
          <a:xfrm flipH="1">
            <a:off x="6452675" y="746050"/>
            <a:ext cx="1711500" cy="2819400"/>
          </a:xfrm>
          <a:prstGeom prst="straightConnector1">
            <a:avLst/>
          </a:prstGeom>
          <a:noFill/>
          <a:ln cap="flat" cmpd="sng" w="9525">
            <a:solidFill>
              <a:schemeClr val="dk2"/>
            </a:solidFill>
            <a:prstDash val="solid"/>
            <a:round/>
            <a:headEnd len="med" w="med" type="triangle"/>
            <a:tailEnd len="med" w="med" type="none"/>
          </a:ln>
        </p:spPr>
      </p:cxnSp>
      <p:cxnSp>
        <p:nvCxnSpPr>
          <p:cNvPr id="845" name="Google Shape;845;p39"/>
          <p:cNvCxnSpPr>
            <a:stCxn id="841" idx="1"/>
          </p:cNvCxnSpPr>
          <p:nvPr/>
        </p:nvCxnSpPr>
        <p:spPr>
          <a:xfrm flipH="1">
            <a:off x="6452675" y="746050"/>
            <a:ext cx="1711500" cy="3124200"/>
          </a:xfrm>
          <a:prstGeom prst="straightConnector1">
            <a:avLst/>
          </a:prstGeom>
          <a:noFill/>
          <a:ln cap="flat" cmpd="sng" w="9525">
            <a:solidFill>
              <a:schemeClr val="dk2"/>
            </a:solidFill>
            <a:prstDash val="solid"/>
            <a:round/>
            <a:headEnd len="med" w="med" type="triangle"/>
            <a:tailEnd len="med" w="med" type="none"/>
          </a:ln>
        </p:spPr>
      </p:cxnSp>
      <p:cxnSp>
        <p:nvCxnSpPr>
          <p:cNvPr id="846" name="Google Shape;846;p39"/>
          <p:cNvCxnSpPr>
            <a:stCxn id="847" idx="1"/>
          </p:cNvCxnSpPr>
          <p:nvPr/>
        </p:nvCxnSpPr>
        <p:spPr>
          <a:xfrm flipH="1">
            <a:off x="6452975" y="1050850"/>
            <a:ext cx="1711200" cy="1600200"/>
          </a:xfrm>
          <a:prstGeom prst="straightConnector1">
            <a:avLst/>
          </a:prstGeom>
          <a:noFill/>
          <a:ln cap="flat" cmpd="sng" w="9525">
            <a:solidFill>
              <a:schemeClr val="dk2"/>
            </a:solidFill>
            <a:prstDash val="solid"/>
            <a:round/>
            <a:headEnd len="med" w="med" type="triangle"/>
            <a:tailEnd len="med" w="med" type="none"/>
          </a:ln>
        </p:spPr>
      </p:cxnSp>
      <p:cxnSp>
        <p:nvCxnSpPr>
          <p:cNvPr id="848" name="Google Shape;848;p39"/>
          <p:cNvCxnSpPr>
            <a:stCxn id="849" idx="1"/>
          </p:cNvCxnSpPr>
          <p:nvPr/>
        </p:nvCxnSpPr>
        <p:spPr>
          <a:xfrm flipH="1">
            <a:off x="6452675" y="1355650"/>
            <a:ext cx="1711500" cy="1295400"/>
          </a:xfrm>
          <a:prstGeom prst="straightConnector1">
            <a:avLst/>
          </a:prstGeom>
          <a:noFill/>
          <a:ln cap="flat" cmpd="sng" w="9525">
            <a:solidFill>
              <a:schemeClr val="dk2"/>
            </a:solidFill>
            <a:prstDash val="solid"/>
            <a:round/>
            <a:headEnd len="med" w="med" type="triangle"/>
            <a:tailEnd len="med" w="med" type="none"/>
          </a:ln>
        </p:spPr>
      </p:cxnSp>
      <p:cxnSp>
        <p:nvCxnSpPr>
          <p:cNvPr id="850" name="Google Shape;850;p39"/>
          <p:cNvCxnSpPr>
            <a:stCxn id="851" idx="1"/>
          </p:cNvCxnSpPr>
          <p:nvPr/>
        </p:nvCxnSpPr>
        <p:spPr>
          <a:xfrm flipH="1">
            <a:off x="6452675" y="1660450"/>
            <a:ext cx="1711500" cy="990600"/>
          </a:xfrm>
          <a:prstGeom prst="straightConnector1">
            <a:avLst/>
          </a:prstGeom>
          <a:noFill/>
          <a:ln cap="flat" cmpd="sng" w="9525">
            <a:solidFill>
              <a:schemeClr val="dk2"/>
            </a:solidFill>
            <a:prstDash val="solid"/>
            <a:round/>
            <a:headEnd len="med" w="med" type="triangle"/>
            <a:tailEnd len="med" w="med" type="none"/>
          </a:ln>
        </p:spPr>
      </p:cxnSp>
      <p:cxnSp>
        <p:nvCxnSpPr>
          <p:cNvPr id="852" name="Google Shape;852;p39"/>
          <p:cNvCxnSpPr>
            <a:stCxn id="853" idx="1"/>
          </p:cNvCxnSpPr>
          <p:nvPr/>
        </p:nvCxnSpPr>
        <p:spPr>
          <a:xfrm flipH="1">
            <a:off x="6452975" y="2331088"/>
            <a:ext cx="1711200" cy="320100"/>
          </a:xfrm>
          <a:prstGeom prst="straightConnector1">
            <a:avLst/>
          </a:prstGeom>
          <a:noFill/>
          <a:ln cap="flat" cmpd="sng" w="9525">
            <a:solidFill>
              <a:schemeClr val="dk2"/>
            </a:solidFill>
            <a:prstDash val="solid"/>
            <a:round/>
            <a:headEnd len="med" w="med" type="triangle"/>
            <a:tailEnd len="med" w="med" type="none"/>
          </a:ln>
        </p:spPr>
      </p:cxnSp>
      <p:cxnSp>
        <p:nvCxnSpPr>
          <p:cNvPr id="854" name="Google Shape;854;p39"/>
          <p:cNvCxnSpPr>
            <a:stCxn id="855" idx="1"/>
          </p:cNvCxnSpPr>
          <p:nvPr/>
        </p:nvCxnSpPr>
        <p:spPr>
          <a:xfrm flipH="1">
            <a:off x="6452675" y="2635888"/>
            <a:ext cx="1711500" cy="15300"/>
          </a:xfrm>
          <a:prstGeom prst="straightConnector1">
            <a:avLst/>
          </a:prstGeom>
          <a:noFill/>
          <a:ln cap="flat" cmpd="sng" w="9525">
            <a:solidFill>
              <a:schemeClr val="dk2"/>
            </a:solidFill>
            <a:prstDash val="solid"/>
            <a:round/>
            <a:headEnd len="med" w="med" type="triangle"/>
            <a:tailEnd len="med" w="med" type="none"/>
          </a:ln>
        </p:spPr>
      </p:cxnSp>
      <p:cxnSp>
        <p:nvCxnSpPr>
          <p:cNvPr id="856" name="Google Shape;856;p39"/>
          <p:cNvCxnSpPr>
            <a:stCxn id="857" idx="1"/>
          </p:cNvCxnSpPr>
          <p:nvPr/>
        </p:nvCxnSpPr>
        <p:spPr>
          <a:xfrm rot="10800000">
            <a:off x="6452675" y="2651188"/>
            <a:ext cx="1711500" cy="289500"/>
          </a:xfrm>
          <a:prstGeom prst="straightConnector1">
            <a:avLst/>
          </a:prstGeom>
          <a:noFill/>
          <a:ln cap="flat" cmpd="sng" w="9525">
            <a:solidFill>
              <a:schemeClr val="dk2"/>
            </a:solidFill>
            <a:prstDash val="solid"/>
            <a:round/>
            <a:headEnd len="med" w="med" type="triangle"/>
            <a:tailEnd len="med" w="med" type="none"/>
          </a:ln>
        </p:spPr>
      </p:cxnSp>
      <p:cxnSp>
        <p:nvCxnSpPr>
          <p:cNvPr id="858" name="Google Shape;858;p39"/>
          <p:cNvCxnSpPr>
            <a:stCxn id="859" idx="1"/>
          </p:cNvCxnSpPr>
          <p:nvPr/>
        </p:nvCxnSpPr>
        <p:spPr>
          <a:xfrm rot="10800000">
            <a:off x="6452675" y="2651188"/>
            <a:ext cx="1711500" cy="594300"/>
          </a:xfrm>
          <a:prstGeom prst="straightConnector1">
            <a:avLst/>
          </a:prstGeom>
          <a:noFill/>
          <a:ln cap="flat" cmpd="sng" w="9525">
            <a:solidFill>
              <a:schemeClr val="dk2"/>
            </a:solidFill>
            <a:prstDash val="solid"/>
            <a:round/>
            <a:headEnd len="med" w="med" type="triangle"/>
            <a:tailEnd len="med" w="med" type="none"/>
          </a:ln>
        </p:spPr>
      </p:cxnSp>
      <p:cxnSp>
        <p:nvCxnSpPr>
          <p:cNvPr id="860" name="Google Shape;860;p39"/>
          <p:cNvCxnSpPr>
            <a:stCxn id="861" idx="1"/>
          </p:cNvCxnSpPr>
          <p:nvPr/>
        </p:nvCxnSpPr>
        <p:spPr>
          <a:xfrm rot="10800000">
            <a:off x="6452675" y="2651013"/>
            <a:ext cx="1711500" cy="2290200"/>
          </a:xfrm>
          <a:prstGeom prst="straightConnector1">
            <a:avLst/>
          </a:prstGeom>
          <a:noFill/>
          <a:ln cap="flat" cmpd="sng" w="9525">
            <a:solidFill>
              <a:schemeClr val="dk2"/>
            </a:solidFill>
            <a:prstDash val="solid"/>
            <a:round/>
            <a:headEnd len="med" w="med" type="triangle"/>
            <a:tailEnd len="med" w="med" type="none"/>
          </a:ln>
        </p:spPr>
      </p:cxnSp>
      <p:cxnSp>
        <p:nvCxnSpPr>
          <p:cNvPr id="862" name="Google Shape;862;p39"/>
          <p:cNvCxnSpPr>
            <a:stCxn id="861" idx="1"/>
          </p:cNvCxnSpPr>
          <p:nvPr/>
        </p:nvCxnSpPr>
        <p:spPr>
          <a:xfrm rot="10800000">
            <a:off x="6452675" y="2955813"/>
            <a:ext cx="1711500" cy="1985400"/>
          </a:xfrm>
          <a:prstGeom prst="straightConnector1">
            <a:avLst/>
          </a:prstGeom>
          <a:noFill/>
          <a:ln cap="flat" cmpd="sng" w="9525">
            <a:solidFill>
              <a:schemeClr val="dk2"/>
            </a:solidFill>
            <a:prstDash val="solid"/>
            <a:round/>
            <a:headEnd len="med" w="med" type="triangle"/>
            <a:tailEnd len="med" w="med" type="none"/>
          </a:ln>
        </p:spPr>
      </p:cxnSp>
      <p:cxnSp>
        <p:nvCxnSpPr>
          <p:cNvPr id="863" name="Google Shape;863;p39"/>
          <p:cNvCxnSpPr>
            <a:stCxn id="861" idx="1"/>
          </p:cNvCxnSpPr>
          <p:nvPr/>
        </p:nvCxnSpPr>
        <p:spPr>
          <a:xfrm rot="10800000">
            <a:off x="6452675" y="3260613"/>
            <a:ext cx="1711500" cy="1680600"/>
          </a:xfrm>
          <a:prstGeom prst="straightConnector1">
            <a:avLst/>
          </a:prstGeom>
          <a:noFill/>
          <a:ln cap="flat" cmpd="sng" w="9525">
            <a:solidFill>
              <a:schemeClr val="dk2"/>
            </a:solidFill>
            <a:prstDash val="solid"/>
            <a:round/>
            <a:headEnd len="med" w="med" type="triangle"/>
            <a:tailEnd len="med" w="med" type="none"/>
          </a:ln>
        </p:spPr>
      </p:cxnSp>
      <p:cxnSp>
        <p:nvCxnSpPr>
          <p:cNvPr id="864" name="Google Shape;864;p39"/>
          <p:cNvCxnSpPr>
            <a:stCxn id="861" idx="1"/>
          </p:cNvCxnSpPr>
          <p:nvPr/>
        </p:nvCxnSpPr>
        <p:spPr>
          <a:xfrm rot="10800000">
            <a:off x="6452975" y="3565413"/>
            <a:ext cx="1711200" cy="1375800"/>
          </a:xfrm>
          <a:prstGeom prst="straightConnector1">
            <a:avLst/>
          </a:prstGeom>
          <a:noFill/>
          <a:ln cap="flat" cmpd="sng" w="9525">
            <a:solidFill>
              <a:schemeClr val="dk2"/>
            </a:solidFill>
            <a:prstDash val="solid"/>
            <a:round/>
            <a:headEnd len="med" w="med" type="triangle"/>
            <a:tailEnd len="med" w="med" type="none"/>
          </a:ln>
        </p:spPr>
      </p:cxnSp>
      <p:cxnSp>
        <p:nvCxnSpPr>
          <p:cNvPr id="865" name="Google Shape;865;p39"/>
          <p:cNvCxnSpPr>
            <a:stCxn id="861" idx="1"/>
          </p:cNvCxnSpPr>
          <p:nvPr/>
        </p:nvCxnSpPr>
        <p:spPr>
          <a:xfrm rot="10800000">
            <a:off x="6452675" y="3870213"/>
            <a:ext cx="1711500" cy="1071000"/>
          </a:xfrm>
          <a:prstGeom prst="straightConnector1">
            <a:avLst/>
          </a:prstGeom>
          <a:noFill/>
          <a:ln cap="flat" cmpd="sng" w="9525">
            <a:solidFill>
              <a:schemeClr val="dk2"/>
            </a:solidFill>
            <a:prstDash val="solid"/>
            <a:round/>
            <a:headEnd len="med" w="med" type="triangle"/>
            <a:tailEnd len="med" w="med" type="none"/>
          </a:ln>
        </p:spPr>
      </p:cxnSp>
      <p:cxnSp>
        <p:nvCxnSpPr>
          <p:cNvPr id="866" name="Google Shape;866;p39"/>
          <p:cNvCxnSpPr>
            <a:stCxn id="847" idx="1"/>
          </p:cNvCxnSpPr>
          <p:nvPr/>
        </p:nvCxnSpPr>
        <p:spPr>
          <a:xfrm flipH="1">
            <a:off x="6452675" y="1050850"/>
            <a:ext cx="1711500" cy="1905000"/>
          </a:xfrm>
          <a:prstGeom prst="straightConnector1">
            <a:avLst/>
          </a:prstGeom>
          <a:noFill/>
          <a:ln cap="flat" cmpd="sng" w="9525">
            <a:solidFill>
              <a:schemeClr val="dk2"/>
            </a:solidFill>
            <a:prstDash val="solid"/>
            <a:round/>
            <a:headEnd len="med" w="med" type="triangle"/>
            <a:tailEnd len="med" w="med" type="none"/>
          </a:ln>
        </p:spPr>
      </p:cxnSp>
      <p:cxnSp>
        <p:nvCxnSpPr>
          <p:cNvPr id="867" name="Google Shape;867;p39"/>
          <p:cNvCxnSpPr>
            <a:stCxn id="847" idx="1"/>
          </p:cNvCxnSpPr>
          <p:nvPr/>
        </p:nvCxnSpPr>
        <p:spPr>
          <a:xfrm flipH="1">
            <a:off x="6452675" y="1050850"/>
            <a:ext cx="1711500" cy="2209800"/>
          </a:xfrm>
          <a:prstGeom prst="straightConnector1">
            <a:avLst/>
          </a:prstGeom>
          <a:noFill/>
          <a:ln cap="flat" cmpd="sng" w="9525">
            <a:solidFill>
              <a:schemeClr val="dk2"/>
            </a:solidFill>
            <a:prstDash val="solid"/>
            <a:round/>
            <a:headEnd len="med" w="med" type="triangle"/>
            <a:tailEnd len="med" w="med" type="none"/>
          </a:ln>
        </p:spPr>
      </p:cxnSp>
      <p:cxnSp>
        <p:nvCxnSpPr>
          <p:cNvPr id="868" name="Google Shape;868;p39"/>
          <p:cNvCxnSpPr>
            <a:stCxn id="847" idx="1"/>
          </p:cNvCxnSpPr>
          <p:nvPr/>
        </p:nvCxnSpPr>
        <p:spPr>
          <a:xfrm flipH="1">
            <a:off x="6452675" y="1050850"/>
            <a:ext cx="1711500" cy="2514600"/>
          </a:xfrm>
          <a:prstGeom prst="straightConnector1">
            <a:avLst/>
          </a:prstGeom>
          <a:noFill/>
          <a:ln cap="flat" cmpd="sng" w="9525">
            <a:solidFill>
              <a:schemeClr val="dk2"/>
            </a:solidFill>
            <a:prstDash val="solid"/>
            <a:round/>
            <a:headEnd len="med" w="med" type="triangle"/>
            <a:tailEnd len="med" w="med" type="none"/>
          </a:ln>
        </p:spPr>
      </p:cxnSp>
      <p:cxnSp>
        <p:nvCxnSpPr>
          <p:cNvPr id="869" name="Google Shape;869;p39"/>
          <p:cNvCxnSpPr>
            <a:stCxn id="847" idx="1"/>
          </p:cNvCxnSpPr>
          <p:nvPr/>
        </p:nvCxnSpPr>
        <p:spPr>
          <a:xfrm flipH="1">
            <a:off x="6452975" y="1050850"/>
            <a:ext cx="1711200" cy="2819400"/>
          </a:xfrm>
          <a:prstGeom prst="straightConnector1">
            <a:avLst/>
          </a:prstGeom>
          <a:noFill/>
          <a:ln cap="flat" cmpd="sng" w="9525">
            <a:solidFill>
              <a:schemeClr val="dk2"/>
            </a:solidFill>
            <a:prstDash val="solid"/>
            <a:round/>
            <a:headEnd len="med" w="med" type="triangle"/>
            <a:tailEnd len="med" w="med" type="none"/>
          </a:ln>
        </p:spPr>
      </p:cxnSp>
      <p:cxnSp>
        <p:nvCxnSpPr>
          <p:cNvPr id="870" name="Google Shape;870;p39"/>
          <p:cNvCxnSpPr>
            <a:stCxn id="849" idx="1"/>
          </p:cNvCxnSpPr>
          <p:nvPr/>
        </p:nvCxnSpPr>
        <p:spPr>
          <a:xfrm flipH="1">
            <a:off x="6452675" y="1355650"/>
            <a:ext cx="1711500" cy="1600200"/>
          </a:xfrm>
          <a:prstGeom prst="straightConnector1">
            <a:avLst/>
          </a:prstGeom>
          <a:noFill/>
          <a:ln cap="flat" cmpd="sng" w="9525">
            <a:solidFill>
              <a:schemeClr val="dk2"/>
            </a:solidFill>
            <a:prstDash val="solid"/>
            <a:round/>
            <a:headEnd len="med" w="med" type="triangle"/>
            <a:tailEnd len="med" w="med" type="none"/>
          </a:ln>
        </p:spPr>
      </p:cxnSp>
      <p:cxnSp>
        <p:nvCxnSpPr>
          <p:cNvPr id="871" name="Google Shape;871;p39"/>
          <p:cNvCxnSpPr>
            <a:stCxn id="849" idx="1"/>
          </p:cNvCxnSpPr>
          <p:nvPr/>
        </p:nvCxnSpPr>
        <p:spPr>
          <a:xfrm flipH="1">
            <a:off x="6452975" y="1355650"/>
            <a:ext cx="1711200" cy="1905000"/>
          </a:xfrm>
          <a:prstGeom prst="straightConnector1">
            <a:avLst/>
          </a:prstGeom>
          <a:noFill/>
          <a:ln cap="flat" cmpd="sng" w="9525">
            <a:solidFill>
              <a:schemeClr val="dk2"/>
            </a:solidFill>
            <a:prstDash val="solid"/>
            <a:round/>
            <a:headEnd len="med" w="med" type="triangle"/>
            <a:tailEnd len="med" w="med" type="none"/>
          </a:ln>
        </p:spPr>
      </p:cxnSp>
      <p:cxnSp>
        <p:nvCxnSpPr>
          <p:cNvPr id="872" name="Google Shape;872;p39"/>
          <p:cNvCxnSpPr>
            <a:stCxn id="849" idx="1"/>
          </p:cNvCxnSpPr>
          <p:nvPr/>
        </p:nvCxnSpPr>
        <p:spPr>
          <a:xfrm flipH="1">
            <a:off x="6452675" y="1355650"/>
            <a:ext cx="1711500" cy="2209800"/>
          </a:xfrm>
          <a:prstGeom prst="straightConnector1">
            <a:avLst/>
          </a:prstGeom>
          <a:noFill/>
          <a:ln cap="flat" cmpd="sng" w="9525">
            <a:solidFill>
              <a:schemeClr val="dk2"/>
            </a:solidFill>
            <a:prstDash val="solid"/>
            <a:round/>
            <a:headEnd len="med" w="med" type="triangle"/>
            <a:tailEnd len="med" w="med" type="none"/>
          </a:ln>
        </p:spPr>
      </p:cxnSp>
      <p:cxnSp>
        <p:nvCxnSpPr>
          <p:cNvPr id="873" name="Google Shape;873;p39"/>
          <p:cNvCxnSpPr>
            <a:stCxn id="849" idx="1"/>
          </p:cNvCxnSpPr>
          <p:nvPr/>
        </p:nvCxnSpPr>
        <p:spPr>
          <a:xfrm flipH="1">
            <a:off x="6452675" y="1355650"/>
            <a:ext cx="1711500" cy="2514600"/>
          </a:xfrm>
          <a:prstGeom prst="straightConnector1">
            <a:avLst/>
          </a:prstGeom>
          <a:noFill/>
          <a:ln cap="flat" cmpd="sng" w="9525">
            <a:solidFill>
              <a:schemeClr val="dk2"/>
            </a:solidFill>
            <a:prstDash val="solid"/>
            <a:round/>
            <a:headEnd len="med" w="med" type="triangle"/>
            <a:tailEnd len="med" w="med" type="none"/>
          </a:ln>
        </p:spPr>
      </p:cxnSp>
      <p:cxnSp>
        <p:nvCxnSpPr>
          <p:cNvPr id="874" name="Google Shape;874;p39"/>
          <p:cNvCxnSpPr>
            <a:stCxn id="851" idx="1"/>
          </p:cNvCxnSpPr>
          <p:nvPr/>
        </p:nvCxnSpPr>
        <p:spPr>
          <a:xfrm flipH="1">
            <a:off x="6452675" y="1660450"/>
            <a:ext cx="1711500" cy="1295400"/>
          </a:xfrm>
          <a:prstGeom prst="straightConnector1">
            <a:avLst/>
          </a:prstGeom>
          <a:noFill/>
          <a:ln cap="flat" cmpd="sng" w="9525">
            <a:solidFill>
              <a:schemeClr val="dk2"/>
            </a:solidFill>
            <a:prstDash val="solid"/>
            <a:round/>
            <a:headEnd len="med" w="med" type="triangle"/>
            <a:tailEnd len="med" w="med" type="none"/>
          </a:ln>
        </p:spPr>
      </p:cxnSp>
      <p:cxnSp>
        <p:nvCxnSpPr>
          <p:cNvPr id="875" name="Google Shape;875;p39"/>
          <p:cNvCxnSpPr>
            <a:stCxn id="851" idx="1"/>
          </p:cNvCxnSpPr>
          <p:nvPr/>
        </p:nvCxnSpPr>
        <p:spPr>
          <a:xfrm flipH="1">
            <a:off x="6452675" y="1660450"/>
            <a:ext cx="1711500" cy="1600200"/>
          </a:xfrm>
          <a:prstGeom prst="straightConnector1">
            <a:avLst/>
          </a:prstGeom>
          <a:noFill/>
          <a:ln cap="flat" cmpd="sng" w="9525">
            <a:solidFill>
              <a:schemeClr val="dk2"/>
            </a:solidFill>
            <a:prstDash val="solid"/>
            <a:round/>
            <a:headEnd len="med" w="med" type="triangle"/>
            <a:tailEnd len="med" w="med" type="none"/>
          </a:ln>
        </p:spPr>
      </p:cxnSp>
      <p:cxnSp>
        <p:nvCxnSpPr>
          <p:cNvPr id="876" name="Google Shape;876;p39"/>
          <p:cNvCxnSpPr>
            <a:stCxn id="851" idx="1"/>
          </p:cNvCxnSpPr>
          <p:nvPr/>
        </p:nvCxnSpPr>
        <p:spPr>
          <a:xfrm flipH="1">
            <a:off x="6452975" y="1660450"/>
            <a:ext cx="1711200" cy="1905000"/>
          </a:xfrm>
          <a:prstGeom prst="straightConnector1">
            <a:avLst/>
          </a:prstGeom>
          <a:noFill/>
          <a:ln cap="flat" cmpd="sng" w="9525">
            <a:solidFill>
              <a:schemeClr val="dk2"/>
            </a:solidFill>
            <a:prstDash val="solid"/>
            <a:round/>
            <a:headEnd len="med" w="med" type="triangle"/>
            <a:tailEnd len="med" w="med" type="none"/>
          </a:ln>
        </p:spPr>
      </p:cxnSp>
      <p:cxnSp>
        <p:nvCxnSpPr>
          <p:cNvPr id="877" name="Google Shape;877;p39"/>
          <p:cNvCxnSpPr>
            <a:stCxn id="851" idx="1"/>
          </p:cNvCxnSpPr>
          <p:nvPr/>
        </p:nvCxnSpPr>
        <p:spPr>
          <a:xfrm flipH="1">
            <a:off x="6452675" y="1660450"/>
            <a:ext cx="1711500" cy="2209800"/>
          </a:xfrm>
          <a:prstGeom prst="straightConnector1">
            <a:avLst/>
          </a:prstGeom>
          <a:noFill/>
          <a:ln cap="flat" cmpd="sng" w="9525">
            <a:solidFill>
              <a:schemeClr val="dk2"/>
            </a:solidFill>
            <a:prstDash val="solid"/>
            <a:round/>
            <a:headEnd len="med" w="med" type="triangle"/>
            <a:tailEnd len="med" w="med" type="none"/>
          </a:ln>
        </p:spPr>
      </p:cxnSp>
      <p:cxnSp>
        <p:nvCxnSpPr>
          <p:cNvPr id="878" name="Google Shape;878;p39"/>
          <p:cNvCxnSpPr>
            <a:stCxn id="853" idx="1"/>
          </p:cNvCxnSpPr>
          <p:nvPr/>
        </p:nvCxnSpPr>
        <p:spPr>
          <a:xfrm flipH="1">
            <a:off x="6452675" y="2331088"/>
            <a:ext cx="1711500" cy="624900"/>
          </a:xfrm>
          <a:prstGeom prst="straightConnector1">
            <a:avLst/>
          </a:prstGeom>
          <a:noFill/>
          <a:ln cap="flat" cmpd="sng" w="9525">
            <a:solidFill>
              <a:schemeClr val="dk2"/>
            </a:solidFill>
            <a:prstDash val="solid"/>
            <a:round/>
            <a:headEnd len="med" w="med" type="triangle"/>
            <a:tailEnd len="med" w="med" type="none"/>
          </a:ln>
        </p:spPr>
      </p:cxnSp>
      <p:cxnSp>
        <p:nvCxnSpPr>
          <p:cNvPr id="879" name="Google Shape;879;p39"/>
          <p:cNvCxnSpPr>
            <a:stCxn id="853" idx="1"/>
          </p:cNvCxnSpPr>
          <p:nvPr/>
        </p:nvCxnSpPr>
        <p:spPr>
          <a:xfrm flipH="1">
            <a:off x="6452675" y="2331088"/>
            <a:ext cx="1711500" cy="929700"/>
          </a:xfrm>
          <a:prstGeom prst="straightConnector1">
            <a:avLst/>
          </a:prstGeom>
          <a:noFill/>
          <a:ln cap="flat" cmpd="sng" w="9525">
            <a:solidFill>
              <a:schemeClr val="dk2"/>
            </a:solidFill>
            <a:prstDash val="solid"/>
            <a:round/>
            <a:headEnd len="med" w="med" type="triangle"/>
            <a:tailEnd len="med" w="med" type="none"/>
          </a:ln>
        </p:spPr>
      </p:cxnSp>
      <p:cxnSp>
        <p:nvCxnSpPr>
          <p:cNvPr id="880" name="Google Shape;880;p39"/>
          <p:cNvCxnSpPr>
            <a:stCxn id="853" idx="1"/>
          </p:cNvCxnSpPr>
          <p:nvPr/>
        </p:nvCxnSpPr>
        <p:spPr>
          <a:xfrm flipH="1">
            <a:off x="6441875" y="2331088"/>
            <a:ext cx="1722300" cy="1234500"/>
          </a:xfrm>
          <a:prstGeom prst="straightConnector1">
            <a:avLst/>
          </a:prstGeom>
          <a:noFill/>
          <a:ln cap="flat" cmpd="sng" w="9525">
            <a:solidFill>
              <a:schemeClr val="dk2"/>
            </a:solidFill>
            <a:prstDash val="solid"/>
            <a:round/>
            <a:headEnd len="med" w="med" type="triangle"/>
            <a:tailEnd len="med" w="med" type="none"/>
          </a:ln>
        </p:spPr>
      </p:cxnSp>
      <p:cxnSp>
        <p:nvCxnSpPr>
          <p:cNvPr id="881" name="Google Shape;881;p39"/>
          <p:cNvCxnSpPr>
            <a:stCxn id="853" idx="1"/>
          </p:cNvCxnSpPr>
          <p:nvPr/>
        </p:nvCxnSpPr>
        <p:spPr>
          <a:xfrm flipH="1">
            <a:off x="6452975" y="2331088"/>
            <a:ext cx="1711200" cy="1539300"/>
          </a:xfrm>
          <a:prstGeom prst="straightConnector1">
            <a:avLst/>
          </a:prstGeom>
          <a:noFill/>
          <a:ln cap="flat" cmpd="sng" w="9525">
            <a:solidFill>
              <a:schemeClr val="dk2"/>
            </a:solidFill>
            <a:prstDash val="solid"/>
            <a:round/>
            <a:headEnd len="med" w="med" type="triangle"/>
            <a:tailEnd len="med" w="med" type="none"/>
          </a:ln>
        </p:spPr>
      </p:cxnSp>
      <p:cxnSp>
        <p:nvCxnSpPr>
          <p:cNvPr id="882" name="Google Shape;882;p39"/>
          <p:cNvCxnSpPr>
            <a:stCxn id="855" idx="1"/>
          </p:cNvCxnSpPr>
          <p:nvPr/>
        </p:nvCxnSpPr>
        <p:spPr>
          <a:xfrm flipH="1">
            <a:off x="6441875" y="2635888"/>
            <a:ext cx="1722300" cy="320100"/>
          </a:xfrm>
          <a:prstGeom prst="straightConnector1">
            <a:avLst/>
          </a:prstGeom>
          <a:noFill/>
          <a:ln cap="flat" cmpd="sng" w="9525">
            <a:solidFill>
              <a:schemeClr val="dk2"/>
            </a:solidFill>
            <a:prstDash val="solid"/>
            <a:round/>
            <a:headEnd len="med" w="med" type="triangle"/>
            <a:tailEnd len="med" w="med" type="none"/>
          </a:ln>
        </p:spPr>
      </p:cxnSp>
      <p:cxnSp>
        <p:nvCxnSpPr>
          <p:cNvPr id="883" name="Google Shape;883;p39"/>
          <p:cNvCxnSpPr>
            <a:stCxn id="855" idx="1"/>
          </p:cNvCxnSpPr>
          <p:nvPr/>
        </p:nvCxnSpPr>
        <p:spPr>
          <a:xfrm flipH="1">
            <a:off x="6452675" y="2635888"/>
            <a:ext cx="1711500" cy="624900"/>
          </a:xfrm>
          <a:prstGeom prst="straightConnector1">
            <a:avLst/>
          </a:prstGeom>
          <a:noFill/>
          <a:ln cap="flat" cmpd="sng" w="9525">
            <a:solidFill>
              <a:schemeClr val="dk2"/>
            </a:solidFill>
            <a:prstDash val="solid"/>
            <a:round/>
            <a:headEnd len="med" w="med" type="triangle"/>
            <a:tailEnd len="med" w="med" type="none"/>
          </a:ln>
        </p:spPr>
      </p:cxnSp>
      <p:cxnSp>
        <p:nvCxnSpPr>
          <p:cNvPr id="884" name="Google Shape;884;p39"/>
          <p:cNvCxnSpPr>
            <a:stCxn id="855" idx="1"/>
          </p:cNvCxnSpPr>
          <p:nvPr/>
        </p:nvCxnSpPr>
        <p:spPr>
          <a:xfrm flipH="1">
            <a:off x="6452975" y="2635888"/>
            <a:ext cx="1711200" cy="929700"/>
          </a:xfrm>
          <a:prstGeom prst="straightConnector1">
            <a:avLst/>
          </a:prstGeom>
          <a:noFill/>
          <a:ln cap="flat" cmpd="sng" w="9525">
            <a:solidFill>
              <a:schemeClr val="dk2"/>
            </a:solidFill>
            <a:prstDash val="solid"/>
            <a:round/>
            <a:headEnd len="med" w="med" type="triangle"/>
            <a:tailEnd len="med" w="med" type="none"/>
          </a:ln>
        </p:spPr>
      </p:cxnSp>
      <p:cxnSp>
        <p:nvCxnSpPr>
          <p:cNvPr id="885" name="Google Shape;885;p39"/>
          <p:cNvCxnSpPr>
            <a:stCxn id="855" idx="1"/>
          </p:cNvCxnSpPr>
          <p:nvPr/>
        </p:nvCxnSpPr>
        <p:spPr>
          <a:xfrm flipH="1">
            <a:off x="6452975" y="2635888"/>
            <a:ext cx="1711200" cy="1234500"/>
          </a:xfrm>
          <a:prstGeom prst="straightConnector1">
            <a:avLst/>
          </a:prstGeom>
          <a:noFill/>
          <a:ln cap="flat" cmpd="sng" w="9525">
            <a:solidFill>
              <a:schemeClr val="dk2"/>
            </a:solidFill>
            <a:prstDash val="solid"/>
            <a:round/>
            <a:headEnd len="med" w="med" type="triangle"/>
            <a:tailEnd len="med" w="med" type="none"/>
          </a:ln>
        </p:spPr>
      </p:cxnSp>
      <p:cxnSp>
        <p:nvCxnSpPr>
          <p:cNvPr id="886" name="Google Shape;886;p39"/>
          <p:cNvCxnSpPr>
            <a:stCxn id="857" idx="1"/>
          </p:cNvCxnSpPr>
          <p:nvPr/>
        </p:nvCxnSpPr>
        <p:spPr>
          <a:xfrm flipH="1">
            <a:off x="6452675" y="2940688"/>
            <a:ext cx="1711500" cy="15300"/>
          </a:xfrm>
          <a:prstGeom prst="straightConnector1">
            <a:avLst/>
          </a:prstGeom>
          <a:noFill/>
          <a:ln cap="flat" cmpd="sng" w="9525">
            <a:solidFill>
              <a:schemeClr val="dk2"/>
            </a:solidFill>
            <a:prstDash val="solid"/>
            <a:round/>
            <a:headEnd len="med" w="med" type="triangle"/>
            <a:tailEnd len="med" w="med" type="none"/>
          </a:ln>
        </p:spPr>
      </p:cxnSp>
      <p:cxnSp>
        <p:nvCxnSpPr>
          <p:cNvPr id="887" name="Google Shape;887;p39"/>
          <p:cNvCxnSpPr>
            <a:stCxn id="857" idx="1"/>
          </p:cNvCxnSpPr>
          <p:nvPr/>
        </p:nvCxnSpPr>
        <p:spPr>
          <a:xfrm flipH="1">
            <a:off x="6441875" y="2940688"/>
            <a:ext cx="1722300" cy="320100"/>
          </a:xfrm>
          <a:prstGeom prst="straightConnector1">
            <a:avLst/>
          </a:prstGeom>
          <a:noFill/>
          <a:ln cap="flat" cmpd="sng" w="9525">
            <a:solidFill>
              <a:schemeClr val="dk2"/>
            </a:solidFill>
            <a:prstDash val="solid"/>
            <a:round/>
            <a:headEnd len="med" w="med" type="triangle"/>
            <a:tailEnd len="med" w="med" type="none"/>
          </a:ln>
        </p:spPr>
      </p:cxnSp>
      <p:cxnSp>
        <p:nvCxnSpPr>
          <p:cNvPr id="888" name="Google Shape;888;p39"/>
          <p:cNvCxnSpPr>
            <a:stCxn id="857" idx="1"/>
          </p:cNvCxnSpPr>
          <p:nvPr/>
        </p:nvCxnSpPr>
        <p:spPr>
          <a:xfrm flipH="1">
            <a:off x="6452675" y="2940688"/>
            <a:ext cx="1711500" cy="624900"/>
          </a:xfrm>
          <a:prstGeom prst="straightConnector1">
            <a:avLst/>
          </a:prstGeom>
          <a:noFill/>
          <a:ln cap="flat" cmpd="sng" w="9525">
            <a:solidFill>
              <a:schemeClr val="dk2"/>
            </a:solidFill>
            <a:prstDash val="solid"/>
            <a:round/>
            <a:headEnd len="med" w="med" type="triangle"/>
            <a:tailEnd len="med" w="med" type="none"/>
          </a:ln>
        </p:spPr>
      </p:cxnSp>
      <p:cxnSp>
        <p:nvCxnSpPr>
          <p:cNvPr id="889" name="Google Shape;889;p39"/>
          <p:cNvCxnSpPr>
            <a:stCxn id="857" idx="1"/>
          </p:cNvCxnSpPr>
          <p:nvPr/>
        </p:nvCxnSpPr>
        <p:spPr>
          <a:xfrm flipH="1">
            <a:off x="6452675" y="2940688"/>
            <a:ext cx="1711500" cy="929700"/>
          </a:xfrm>
          <a:prstGeom prst="straightConnector1">
            <a:avLst/>
          </a:prstGeom>
          <a:noFill/>
          <a:ln cap="flat" cmpd="sng" w="9525">
            <a:solidFill>
              <a:schemeClr val="dk2"/>
            </a:solidFill>
            <a:prstDash val="solid"/>
            <a:round/>
            <a:headEnd len="med" w="med" type="triangle"/>
            <a:tailEnd len="med" w="med" type="none"/>
          </a:ln>
        </p:spPr>
      </p:cxnSp>
      <p:cxnSp>
        <p:nvCxnSpPr>
          <p:cNvPr id="890" name="Google Shape;890;p39"/>
          <p:cNvCxnSpPr>
            <a:stCxn id="859" idx="1"/>
          </p:cNvCxnSpPr>
          <p:nvPr/>
        </p:nvCxnSpPr>
        <p:spPr>
          <a:xfrm rot="10800000">
            <a:off x="6452675" y="2955988"/>
            <a:ext cx="1711500" cy="289500"/>
          </a:xfrm>
          <a:prstGeom prst="straightConnector1">
            <a:avLst/>
          </a:prstGeom>
          <a:noFill/>
          <a:ln cap="flat" cmpd="sng" w="9525">
            <a:solidFill>
              <a:schemeClr val="dk2"/>
            </a:solidFill>
            <a:prstDash val="solid"/>
            <a:round/>
            <a:headEnd len="med" w="med" type="triangle"/>
            <a:tailEnd len="med" w="med" type="none"/>
          </a:ln>
        </p:spPr>
      </p:cxnSp>
      <p:cxnSp>
        <p:nvCxnSpPr>
          <p:cNvPr id="891" name="Google Shape;891;p39"/>
          <p:cNvCxnSpPr>
            <a:stCxn id="859" idx="1"/>
          </p:cNvCxnSpPr>
          <p:nvPr/>
        </p:nvCxnSpPr>
        <p:spPr>
          <a:xfrm flipH="1">
            <a:off x="6452975" y="3245488"/>
            <a:ext cx="1711200" cy="15300"/>
          </a:xfrm>
          <a:prstGeom prst="straightConnector1">
            <a:avLst/>
          </a:prstGeom>
          <a:noFill/>
          <a:ln cap="flat" cmpd="sng" w="9525">
            <a:solidFill>
              <a:schemeClr val="dk2"/>
            </a:solidFill>
            <a:prstDash val="solid"/>
            <a:round/>
            <a:headEnd len="med" w="med" type="triangle"/>
            <a:tailEnd len="med" w="med" type="none"/>
          </a:ln>
        </p:spPr>
      </p:cxnSp>
      <p:cxnSp>
        <p:nvCxnSpPr>
          <p:cNvPr id="892" name="Google Shape;892;p39"/>
          <p:cNvCxnSpPr>
            <a:stCxn id="859" idx="1"/>
          </p:cNvCxnSpPr>
          <p:nvPr/>
        </p:nvCxnSpPr>
        <p:spPr>
          <a:xfrm flipH="1">
            <a:off x="6452975" y="3245488"/>
            <a:ext cx="1711200" cy="320100"/>
          </a:xfrm>
          <a:prstGeom prst="straightConnector1">
            <a:avLst/>
          </a:prstGeom>
          <a:noFill/>
          <a:ln cap="flat" cmpd="sng" w="9525">
            <a:solidFill>
              <a:schemeClr val="dk2"/>
            </a:solidFill>
            <a:prstDash val="solid"/>
            <a:round/>
            <a:headEnd len="med" w="med" type="triangle"/>
            <a:tailEnd len="med" w="med" type="none"/>
          </a:ln>
        </p:spPr>
      </p:cxnSp>
      <p:cxnSp>
        <p:nvCxnSpPr>
          <p:cNvPr id="893" name="Google Shape;893;p39"/>
          <p:cNvCxnSpPr>
            <a:stCxn id="859" idx="1"/>
          </p:cNvCxnSpPr>
          <p:nvPr/>
        </p:nvCxnSpPr>
        <p:spPr>
          <a:xfrm flipH="1">
            <a:off x="6452675" y="3245488"/>
            <a:ext cx="1711500" cy="624900"/>
          </a:xfrm>
          <a:prstGeom prst="straightConnector1">
            <a:avLst/>
          </a:prstGeom>
          <a:noFill/>
          <a:ln cap="flat" cmpd="sng" w="9525">
            <a:solidFill>
              <a:schemeClr val="dk2"/>
            </a:solidFill>
            <a:prstDash val="solid"/>
            <a:round/>
            <a:headEnd len="med" w="med" type="triangle"/>
            <a:tailEnd len="med" w="med" type="none"/>
          </a:ln>
        </p:spPr>
      </p:cxnSp>
      <p:sp>
        <p:nvSpPr>
          <p:cNvPr id="894" name="Google Shape;894;p39"/>
          <p:cNvSpPr txBox="1"/>
          <p:nvPr/>
        </p:nvSpPr>
        <p:spPr>
          <a:xfrm>
            <a:off x="3199625" y="3994866"/>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something</a:t>
            </a:r>
            <a:endParaRPr sz="1000">
              <a:latin typeface="Lato"/>
              <a:ea typeface="Lato"/>
              <a:cs typeface="Lato"/>
              <a:sym typeface="Lato"/>
            </a:endParaRPr>
          </a:p>
        </p:txBody>
      </p:sp>
      <p:sp>
        <p:nvSpPr>
          <p:cNvPr id="895" name="Google Shape;895;p39"/>
          <p:cNvSpPr txBox="1"/>
          <p:nvPr/>
        </p:nvSpPr>
        <p:spPr>
          <a:xfrm>
            <a:off x="2924200" y="4295075"/>
            <a:ext cx="1087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commensurate</a:t>
            </a:r>
            <a:endParaRPr sz="1000">
              <a:latin typeface="Lato"/>
              <a:ea typeface="Lato"/>
              <a:cs typeface="Lato"/>
              <a:sym typeface="Lato"/>
            </a:endParaRPr>
          </a:p>
        </p:txBody>
      </p:sp>
      <p:grpSp>
        <p:nvGrpSpPr>
          <p:cNvPr id="896" name="Google Shape;896;p39"/>
          <p:cNvGrpSpPr/>
          <p:nvPr/>
        </p:nvGrpSpPr>
        <p:grpSpPr>
          <a:xfrm>
            <a:off x="5575125" y="2503000"/>
            <a:ext cx="1390800" cy="2489750"/>
            <a:chOff x="3876550" y="2689025"/>
            <a:chExt cx="1390800" cy="2489750"/>
          </a:xfrm>
        </p:grpSpPr>
        <p:sp>
          <p:nvSpPr>
            <p:cNvPr id="897" name="Google Shape;897;p39"/>
            <p:cNvSpPr/>
            <p:nvPr/>
          </p:nvSpPr>
          <p:spPr>
            <a:xfrm>
              <a:off x="4389588"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12</a:t>
              </a:r>
              <a:endParaRPr sz="1000"/>
            </a:p>
          </p:txBody>
        </p:sp>
        <p:sp>
          <p:nvSpPr>
            <p:cNvPr id="898" name="Google Shape;898;p39"/>
            <p:cNvSpPr/>
            <p:nvPr/>
          </p:nvSpPr>
          <p:spPr>
            <a:xfrm>
              <a:off x="4389588"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a:t>
              </a:r>
              <a:endParaRPr sz="1000"/>
            </a:p>
          </p:txBody>
        </p:sp>
        <p:sp>
          <p:nvSpPr>
            <p:cNvPr id="899" name="Google Shape;899;p39"/>
            <p:cNvSpPr/>
            <p:nvPr/>
          </p:nvSpPr>
          <p:spPr>
            <a:xfrm>
              <a:off x="4389588"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a:t>
              </a:r>
              <a:endParaRPr sz="1000"/>
            </a:p>
          </p:txBody>
        </p:sp>
        <p:sp>
          <p:nvSpPr>
            <p:cNvPr id="900" name="Google Shape;900;p39"/>
            <p:cNvSpPr/>
            <p:nvPr/>
          </p:nvSpPr>
          <p:spPr>
            <a:xfrm>
              <a:off x="4389588"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32</a:t>
              </a:r>
              <a:endParaRPr sz="1000"/>
            </a:p>
          </p:txBody>
        </p:sp>
        <p:sp>
          <p:nvSpPr>
            <p:cNvPr id="901" name="Google Shape;901;p39"/>
            <p:cNvSpPr/>
            <p:nvPr/>
          </p:nvSpPr>
          <p:spPr>
            <a:xfrm>
              <a:off x="4389588"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-8</a:t>
              </a:r>
              <a:endParaRPr sz="1000"/>
            </a:p>
          </p:txBody>
        </p:sp>
        <p:sp>
          <p:nvSpPr>
            <p:cNvPr id="902" name="Google Shape;902;p39"/>
            <p:cNvSpPr txBox="1"/>
            <p:nvPr/>
          </p:nvSpPr>
          <p:spPr>
            <a:xfrm>
              <a:off x="3876550" y="4778575"/>
              <a:ext cx="13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 Layer</a:t>
              </a:r>
              <a:endParaRPr>
                <a:latin typeface="Lato"/>
                <a:ea typeface="Lato"/>
                <a:cs typeface="Lato"/>
                <a:sym typeface="Lato"/>
              </a:endParaRPr>
            </a:p>
          </p:txBody>
        </p:sp>
      </p:grpSp>
      <p:grpSp>
        <p:nvGrpSpPr>
          <p:cNvPr id="903" name="Google Shape;903;p39"/>
          <p:cNvGrpSpPr/>
          <p:nvPr/>
        </p:nvGrpSpPr>
        <p:grpSpPr>
          <a:xfrm>
            <a:off x="3006500" y="1893400"/>
            <a:ext cx="1005600" cy="2139950"/>
            <a:chOff x="1307925" y="2079425"/>
            <a:chExt cx="1005600" cy="2139950"/>
          </a:xfrm>
        </p:grpSpPr>
        <p:sp>
          <p:nvSpPr>
            <p:cNvPr id="904" name="Google Shape;904;p39"/>
            <p:cNvSpPr txBox="1"/>
            <p:nvPr/>
          </p:nvSpPr>
          <p:spPr>
            <a:xfrm>
              <a:off x="1501050" y="2079425"/>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1"/>
                  </a:solidFill>
                  <a:latin typeface="Lato"/>
                  <a:ea typeface="Lato"/>
                  <a:cs typeface="Lato"/>
                  <a:sym typeface="Lato"/>
                </a:rPr>
                <a:t>I</a:t>
              </a:r>
              <a:endParaRPr b="1" sz="1000">
                <a:solidFill>
                  <a:schemeClr val="dk1"/>
                </a:solidFill>
                <a:latin typeface="Lato"/>
                <a:ea typeface="Lato"/>
                <a:cs typeface="Lato"/>
                <a:sym typeface="Lato"/>
              </a:endParaRPr>
            </a:p>
          </p:txBody>
        </p:sp>
        <p:sp>
          <p:nvSpPr>
            <p:cNvPr id="905" name="Google Shape;905;p39"/>
            <p:cNvSpPr txBox="1"/>
            <p:nvPr/>
          </p:nvSpPr>
          <p:spPr>
            <a:xfrm>
              <a:off x="1501050" y="237963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906" name="Google Shape;906;p39"/>
            <p:cNvSpPr txBox="1"/>
            <p:nvPr/>
          </p:nvSpPr>
          <p:spPr>
            <a:xfrm>
              <a:off x="1501050" y="267984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907" name="Google Shape;907;p39"/>
            <p:cNvSpPr txBox="1"/>
            <p:nvPr/>
          </p:nvSpPr>
          <p:spPr>
            <a:xfrm>
              <a:off x="1501050" y="2980053"/>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p:txBody>
        </p:sp>
        <p:sp>
          <p:nvSpPr>
            <p:cNvPr id="908" name="Google Shape;908;p39"/>
            <p:cNvSpPr txBox="1"/>
            <p:nvPr/>
          </p:nvSpPr>
          <p:spPr>
            <a:xfrm>
              <a:off x="1501050" y="3280263"/>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909" name="Google Shape;909;p39"/>
            <p:cNvSpPr txBox="1"/>
            <p:nvPr/>
          </p:nvSpPr>
          <p:spPr>
            <a:xfrm>
              <a:off x="1501050" y="3580472"/>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910" name="Google Shape;910;p39"/>
            <p:cNvSpPr txBox="1"/>
            <p:nvPr/>
          </p:nvSpPr>
          <p:spPr>
            <a:xfrm>
              <a:off x="1307925" y="3880675"/>
              <a:ext cx="1005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supermarket</a:t>
              </a:r>
              <a:endParaRPr sz="1000">
                <a:latin typeface="Lato"/>
                <a:ea typeface="Lato"/>
                <a:cs typeface="Lato"/>
                <a:sym typeface="Lato"/>
              </a:endParaRPr>
            </a:p>
          </p:txBody>
        </p:sp>
      </p:grpSp>
      <p:grpSp>
        <p:nvGrpSpPr>
          <p:cNvPr id="911" name="Google Shape;911;p39"/>
          <p:cNvGrpSpPr/>
          <p:nvPr/>
        </p:nvGrpSpPr>
        <p:grpSpPr>
          <a:xfrm>
            <a:off x="4371327" y="1666175"/>
            <a:ext cx="1711213" cy="2808950"/>
            <a:chOff x="1758352" y="1852200"/>
            <a:chExt cx="1711213" cy="2808950"/>
          </a:xfrm>
        </p:grpSpPr>
        <p:grpSp>
          <p:nvGrpSpPr>
            <p:cNvPr id="912" name="Google Shape;912;p39"/>
            <p:cNvGrpSpPr/>
            <p:nvPr/>
          </p:nvGrpSpPr>
          <p:grpSpPr>
            <a:xfrm flipH="1">
              <a:off x="1758352" y="2222750"/>
              <a:ext cx="1711213" cy="2438400"/>
              <a:chOff x="4754239" y="2227475"/>
              <a:chExt cx="1711213" cy="2438400"/>
            </a:xfrm>
          </p:grpSpPr>
          <p:cxnSp>
            <p:nvCxnSpPr>
              <p:cNvPr id="913" name="Google Shape;913;p39"/>
              <p:cNvCxnSpPr/>
              <p:nvPr/>
            </p:nvCxnSpPr>
            <p:spPr>
              <a:xfrm flipH="1">
                <a:off x="4754239" y="22274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914" name="Google Shape;914;p39"/>
              <p:cNvCxnSpPr/>
              <p:nvPr/>
            </p:nvCxnSpPr>
            <p:spPr>
              <a:xfrm flipH="1">
                <a:off x="4754251" y="22274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915" name="Google Shape;915;p39"/>
              <p:cNvCxnSpPr/>
              <p:nvPr/>
            </p:nvCxnSpPr>
            <p:spPr>
              <a:xfrm flipH="1">
                <a:off x="4754239" y="22274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916" name="Google Shape;916;p39"/>
              <p:cNvCxnSpPr/>
              <p:nvPr/>
            </p:nvCxnSpPr>
            <p:spPr>
              <a:xfrm flipH="1">
                <a:off x="4754239" y="2227475"/>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917" name="Google Shape;917;p39"/>
              <p:cNvCxnSpPr/>
              <p:nvPr/>
            </p:nvCxnSpPr>
            <p:spPr>
              <a:xfrm flipH="1">
                <a:off x="4754251" y="2227475"/>
                <a:ext cx="1711200" cy="1828800"/>
              </a:xfrm>
              <a:prstGeom prst="straightConnector1">
                <a:avLst/>
              </a:prstGeom>
              <a:noFill/>
              <a:ln cap="flat" cmpd="sng" w="9525">
                <a:solidFill>
                  <a:schemeClr val="dk2"/>
                </a:solidFill>
                <a:prstDash val="solid"/>
                <a:round/>
                <a:headEnd len="med" w="med" type="none"/>
                <a:tailEnd len="med" w="med" type="triangle"/>
              </a:ln>
            </p:spPr>
          </p:cxnSp>
          <p:cxnSp>
            <p:nvCxnSpPr>
              <p:cNvPr id="918" name="Google Shape;918;p39"/>
              <p:cNvCxnSpPr/>
              <p:nvPr/>
            </p:nvCxnSpPr>
            <p:spPr>
              <a:xfrm flipH="1">
                <a:off x="4754251" y="25322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919" name="Google Shape;919;p39"/>
              <p:cNvCxnSpPr/>
              <p:nvPr/>
            </p:nvCxnSpPr>
            <p:spPr>
              <a:xfrm rot="10800000">
                <a:off x="4754239" y="28370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920" name="Google Shape;920;p39"/>
              <p:cNvCxnSpPr/>
              <p:nvPr/>
            </p:nvCxnSpPr>
            <p:spPr>
              <a:xfrm rot="10800000">
                <a:off x="4754239" y="28370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921" name="Google Shape;921;p39"/>
              <p:cNvCxnSpPr/>
              <p:nvPr/>
            </p:nvCxnSpPr>
            <p:spPr>
              <a:xfrm rot="10800000">
                <a:off x="4754251" y="28370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922" name="Google Shape;922;p39"/>
              <p:cNvCxnSpPr/>
              <p:nvPr/>
            </p:nvCxnSpPr>
            <p:spPr>
              <a:xfrm rot="10800000">
                <a:off x="4754239" y="28370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923" name="Google Shape;923;p39"/>
              <p:cNvCxnSpPr/>
              <p:nvPr/>
            </p:nvCxnSpPr>
            <p:spPr>
              <a:xfrm rot="10800000">
                <a:off x="4754239" y="28370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924" name="Google Shape;924;p39"/>
              <p:cNvCxnSpPr/>
              <p:nvPr/>
            </p:nvCxnSpPr>
            <p:spPr>
              <a:xfrm rot="10800000">
                <a:off x="4754239" y="2837075"/>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925" name="Google Shape;925;p39"/>
              <p:cNvCxnSpPr/>
              <p:nvPr/>
            </p:nvCxnSpPr>
            <p:spPr>
              <a:xfrm rot="10800000">
                <a:off x="4754239" y="2837075"/>
                <a:ext cx="1711200" cy="1828800"/>
              </a:xfrm>
              <a:prstGeom prst="straightConnector1">
                <a:avLst/>
              </a:prstGeom>
              <a:noFill/>
              <a:ln cap="flat" cmpd="sng" w="9525">
                <a:solidFill>
                  <a:schemeClr val="dk2"/>
                </a:solidFill>
                <a:prstDash val="solid"/>
                <a:round/>
                <a:headEnd len="med" w="med" type="none"/>
                <a:tailEnd len="med" w="med" type="triangle"/>
              </a:ln>
            </p:spPr>
          </p:cxnSp>
          <p:cxnSp>
            <p:nvCxnSpPr>
              <p:cNvPr id="926" name="Google Shape;926;p39"/>
              <p:cNvCxnSpPr/>
              <p:nvPr/>
            </p:nvCxnSpPr>
            <p:spPr>
              <a:xfrm rot="10800000">
                <a:off x="4754239" y="3141875"/>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927" name="Google Shape;927;p39"/>
              <p:cNvCxnSpPr/>
              <p:nvPr/>
            </p:nvCxnSpPr>
            <p:spPr>
              <a:xfrm rot="10800000">
                <a:off x="4754239" y="34466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928" name="Google Shape;928;p39"/>
              <p:cNvCxnSpPr/>
              <p:nvPr/>
            </p:nvCxnSpPr>
            <p:spPr>
              <a:xfrm rot="10800000">
                <a:off x="4754251" y="37514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929" name="Google Shape;929;p39"/>
              <p:cNvCxnSpPr/>
              <p:nvPr/>
            </p:nvCxnSpPr>
            <p:spPr>
              <a:xfrm rot="10800000">
                <a:off x="4754239" y="40562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930" name="Google Shape;930;p39"/>
              <p:cNvCxnSpPr/>
              <p:nvPr/>
            </p:nvCxnSpPr>
            <p:spPr>
              <a:xfrm flipH="1">
                <a:off x="4754239" y="25322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931" name="Google Shape;931;p39"/>
              <p:cNvCxnSpPr/>
              <p:nvPr/>
            </p:nvCxnSpPr>
            <p:spPr>
              <a:xfrm flipH="1">
                <a:off x="4754239" y="25322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932" name="Google Shape;932;p39"/>
              <p:cNvCxnSpPr/>
              <p:nvPr/>
            </p:nvCxnSpPr>
            <p:spPr>
              <a:xfrm flipH="1">
                <a:off x="4754239" y="25322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933" name="Google Shape;933;p39"/>
              <p:cNvCxnSpPr/>
              <p:nvPr/>
            </p:nvCxnSpPr>
            <p:spPr>
              <a:xfrm flipH="1">
                <a:off x="4754251" y="2532275"/>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934" name="Google Shape;934;p39"/>
              <p:cNvCxnSpPr/>
              <p:nvPr/>
            </p:nvCxnSpPr>
            <p:spPr>
              <a:xfrm flipH="1">
                <a:off x="4754239" y="28370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935" name="Google Shape;935;p39"/>
              <p:cNvCxnSpPr/>
              <p:nvPr/>
            </p:nvCxnSpPr>
            <p:spPr>
              <a:xfrm flipH="1">
                <a:off x="4754251" y="28370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936" name="Google Shape;936;p39"/>
              <p:cNvCxnSpPr/>
              <p:nvPr/>
            </p:nvCxnSpPr>
            <p:spPr>
              <a:xfrm flipH="1">
                <a:off x="4754239" y="28370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937" name="Google Shape;937;p39"/>
              <p:cNvCxnSpPr/>
              <p:nvPr/>
            </p:nvCxnSpPr>
            <p:spPr>
              <a:xfrm flipH="1">
                <a:off x="4754239" y="28370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938" name="Google Shape;938;p39"/>
              <p:cNvCxnSpPr/>
              <p:nvPr/>
            </p:nvCxnSpPr>
            <p:spPr>
              <a:xfrm rot="10800000">
                <a:off x="4754239" y="31418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939" name="Google Shape;939;p39"/>
              <p:cNvCxnSpPr/>
              <p:nvPr/>
            </p:nvCxnSpPr>
            <p:spPr>
              <a:xfrm flipH="1">
                <a:off x="4754239" y="31418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940" name="Google Shape;940;p39"/>
              <p:cNvCxnSpPr/>
              <p:nvPr/>
            </p:nvCxnSpPr>
            <p:spPr>
              <a:xfrm flipH="1">
                <a:off x="4754251" y="31418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941" name="Google Shape;941;p39"/>
              <p:cNvCxnSpPr/>
              <p:nvPr/>
            </p:nvCxnSpPr>
            <p:spPr>
              <a:xfrm flipH="1">
                <a:off x="4754239" y="31418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942" name="Google Shape;942;p39"/>
              <p:cNvCxnSpPr/>
              <p:nvPr/>
            </p:nvCxnSpPr>
            <p:spPr>
              <a:xfrm rot="10800000">
                <a:off x="4754239" y="31418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943" name="Google Shape;943;p39"/>
              <p:cNvCxnSpPr/>
              <p:nvPr/>
            </p:nvCxnSpPr>
            <p:spPr>
              <a:xfrm rot="10800000">
                <a:off x="4754239" y="34466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944" name="Google Shape;944;p39"/>
              <p:cNvCxnSpPr/>
              <p:nvPr/>
            </p:nvCxnSpPr>
            <p:spPr>
              <a:xfrm flipH="1">
                <a:off x="4754239" y="34466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945" name="Google Shape;945;p39"/>
              <p:cNvCxnSpPr/>
              <p:nvPr/>
            </p:nvCxnSpPr>
            <p:spPr>
              <a:xfrm flipH="1">
                <a:off x="4754251" y="34466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946" name="Google Shape;946;p39"/>
              <p:cNvCxnSpPr/>
              <p:nvPr/>
            </p:nvCxnSpPr>
            <p:spPr>
              <a:xfrm rot="10800000">
                <a:off x="4754239" y="31418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947" name="Google Shape;947;p39"/>
              <p:cNvCxnSpPr/>
              <p:nvPr/>
            </p:nvCxnSpPr>
            <p:spPr>
              <a:xfrm rot="10800000">
                <a:off x="4754239" y="34466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948" name="Google Shape;948;p39"/>
              <p:cNvCxnSpPr/>
              <p:nvPr/>
            </p:nvCxnSpPr>
            <p:spPr>
              <a:xfrm rot="10800000">
                <a:off x="4754251" y="37514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949" name="Google Shape;949;p39"/>
              <p:cNvCxnSpPr/>
              <p:nvPr/>
            </p:nvCxnSpPr>
            <p:spPr>
              <a:xfrm flipH="1">
                <a:off x="4754251" y="37514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950" name="Google Shape;950;p39"/>
              <p:cNvCxnSpPr/>
              <p:nvPr/>
            </p:nvCxnSpPr>
            <p:spPr>
              <a:xfrm rot="10800000">
                <a:off x="4754239" y="31418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951" name="Google Shape;951;p39"/>
              <p:cNvCxnSpPr/>
              <p:nvPr/>
            </p:nvCxnSpPr>
            <p:spPr>
              <a:xfrm rot="10800000">
                <a:off x="4754239" y="3446675"/>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952" name="Google Shape;952;p39"/>
              <p:cNvCxnSpPr/>
              <p:nvPr/>
            </p:nvCxnSpPr>
            <p:spPr>
              <a:xfrm rot="10800000">
                <a:off x="4754239" y="3751475"/>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953" name="Google Shape;953;p39"/>
              <p:cNvCxnSpPr/>
              <p:nvPr/>
            </p:nvCxnSpPr>
            <p:spPr>
              <a:xfrm rot="10800000">
                <a:off x="4754239" y="4056275"/>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954" name="Google Shape;954;p39"/>
              <p:cNvCxnSpPr/>
              <p:nvPr/>
            </p:nvCxnSpPr>
            <p:spPr>
              <a:xfrm rot="10800000">
                <a:off x="4754239" y="3141875"/>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955" name="Google Shape;955;p39"/>
              <p:cNvCxnSpPr/>
              <p:nvPr/>
            </p:nvCxnSpPr>
            <p:spPr>
              <a:xfrm rot="10800000">
                <a:off x="4754251" y="3446675"/>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956" name="Google Shape;956;p39"/>
              <p:cNvCxnSpPr/>
              <p:nvPr/>
            </p:nvCxnSpPr>
            <p:spPr>
              <a:xfrm rot="10800000">
                <a:off x="4754251" y="3751475"/>
                <a:ext cx="1711200" cy="609300"/>
              </a:xfrm>
              <a:prstGeom prst="straightConnector1">
                <a:avLst/>
              </a:prstGeom>
              <a:noFill/>
              <a:ln cap="flat" cmpd="sng" w="9525">
                <a:solidFill>
                  <a:schemeClr val="dk2"/>
                </a:solidFill>
                <a:prstDash val="solid"/>
                <a:round/>
                <a:headEnd len="med" w="med" type="none"/>
                <a:tailEnd len="med" w="med" type="triangle"/>
              </a:ln>
            </p:spPr>
          </p:cxnSp>
          <p:cxnSp>
            <p:nvCxnSpPr>
              <p:cNvPr id="957" name="Google Shape;957;p39"/>
              <p:cNvCxnSpPr/>
              <p:nvPr/>
            </p:nvCxnSpPr>
            <p:spPr>
              <a:xfrm rot="10800000">
                <a:off x="4754239" y="4056275"/>
                <a:ext cx="1711200" cy="304800"/>
              </a:xfrm>
              <a:prstGeom prst="straightConnector1">
                <a:avLst/>
              </a:prstGeom>
              <a:noFill/>
              <a:ln cap="flat" cmpd="sng" w="9525">
                <a:solidFill>
                  <a:schemeClr val="dk2"/>
                </a:solidFill>
                <a:prstDash val="solid"/>
                <a:round/>
                <a:headEnd len="med" w="med" type="none"/>
                <a:tailEnd len="med" w="med" type="triangle"/>
              </a:ln>
            </p:spPr>
          </p:cxnSp>
        </p:grpSp>
        <p:sp>
          <p:nvSpPr>
            <p:cNvPr id="958" name="Google Shape;958;p39"/>
            <p:cNvSpPr txBox="1"/>
            <p:nvPr/>
          </p:nvSpPr>
          <p:spPr>
            <a:xfrm>
              <a:off x="2220188" y="1852200"/>
              <a:ext cx="79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W</a:t>
              </a:r>
              <a:endParaRPr b="1">
                <a:latin typeface="Lato"/>
                <a:ea typeface="Lato"/>
                <a:cs typeface="Lato"/>
                <a:sym typeface="Lato"/>
              </a:endParaRPr>
            </a:p>
          </p:txBody>
        </p:sp>
      </p:grpSp>
      <p:grpSp>
        <p:nvGrpSpPr>
          <p:cNvPr id="959" name="Google Shape;959;p39"/>
          <p:cNvGrpSpPr/>
          <p:nvPr/>
        </p:nvGrpSpPr>
        <p:grpSpPr>
          <a:xfrm>
            <a:off x="8164175" y="598000"/>
            <a:ext cx="1496399" cy="1393225"/>
            <a:chOff x="7554575" y="598000"/>
            <a:chExt cx="1496399" cy="1393225"/>
          </a:xfrm>
        </p:grpSpPr>
        <p:grpSp>
          <p:nvGrpSpPr>
            <p:cNvPr id="960" name="Google Shape;960;p39"/>
            <p:cNvGrpSpPr/>
            <p:nvPr/>
          </p:nvGrpSpPr>
          <p:grpSpPr>
            <a:xfrm>
              <a:off x="7554575" y="598000"/>
              <a:ext cx="364800" cy="1210500"/>
              <a:chOff x="6465600" y="2079425"/>
              <a:chExt cx="364800" cy="1210500"/>
            </a:xfrm>
          </p:grpSpPr>
          <p:sp>
            <p:nvSpPr>
              <p:cNvPr id="841" name="Google Shape;841;p39"/>
              <p:cNvSpPr/>
              <p:nvPr/>
            </p:nvSpPr>
            <p:spPr>
              <a:xfrm>
                <a:off x="6465600" y="2079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47" name="Google Shape;847;p39"/>
              <p:cNvSpPr/>
              <p:nvPr/>
            </p:nvSpPr>
            <p:spPr>
              <a:xfrm>
                <a:off x="6465600" y="2384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49" name="Google Shape;849;p39"/>
              <p:cNvSpPr/>
              <p:nvPr/>
            </p:nvSpPr>
            <p:spPr>
              <a:xfrm>
                <a:off x="6465600"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1" name="Google Shape;851;p39"/>
              <p:cNvSpPr/>
              <p:nvPr/>
            </p:nvSpPr>
            <p:spPr>
              <a:xfrm>
                <a:off x="6465600"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grpSp>
          <p:nvGrpSpPr>
            <p:cNvPr id="961" name="Google Shape;961;p39"/>
            <p:cNvGrpSpPr/>
            <p:nvPr/>
          </p:nvGrpSpPr>
          <p:grpSpPr>
            <a:xfrm>
              <a:off x="7924474" y="598000"/>
              <a:ext cx="1126500" cy="1393225"/>
              <a:chOff x="6835499" y="2079425"/>
              <a:chExt cx="1126500" cy="1393225"/>
            </a:xfrm>
          </p:grpSpPr>
          <p:sp>
            <p:nvSpPr>
              <p:cNvPr id="962" name="Google Shape;962;p39"/>
              <p:cNvSpPr txBox="1"/>
              <p:nvPr/>
            </p:nvSpPr>
            <p:spPr>
              <a:xfrm>
                <a:off x="6835503" y="2079425"/>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963" name="Google Shape;963;p39"/>
              <p:cNvSpPr txBox="1"/>
              <p:nvPr/>
            </p:nvSpPr>
            <p:spPr>
              <a:xfrm>
                <a:off x="6835503" y="237963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3"/>
                    </a:solidFill>
                    <a:latin typeface="Lato"/>
                    <a:ea typeface="Lato"/>
                    <a:cs typeface="Lato"/>
                    <a:sym typeface="Lato"/>
                  </a:rPr>
                  <a:t>drove</a:t>
                </a:r>
                <a:endParaRPr b="1" sz="1000">
                  <a:solidFill>
                    <a:schemeClr val="accent3"/>
                  </a:solidFill>
                  <a:latin typeface="Lato"/>
                  <a:ea typeface="Lato"/>
                  <a:cs typeface="Lato"/>
                  <a:sym typeface="Lato"/>
                </a:endParaRPr>
              </a:p>
            </p:txBody>
          </p:sp>
          <p:sp>
            <p:nvSpPr>
              <p:cNvPr id="964" name="Google Shape;964;p39"/>
              <p:cNvSpPr txBox="1"/>
              <p:nvPr/>
            </p:nvSpPr>
            <p:spPr>
              <a:xfrm>
                <a:off x="6835503" y="267984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965" name="Google Shape;965;p39"/>
              <p:cNvSpPr txBox="1"/>
              <p:nvPr/>
            </p:nvSpPr>
            <p:spPr>
              <a:xfrm>
                <a:off x="6835499" y="2980050"/>
                <a:ext cx="11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car</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grpSp>
      </p:grpSp>
      <p:grpSp>
        <p:nvGrpSpPr>
          <p:cNvPr id="966" name="Google Shape;966;p39"/>
          <p:cNvGrpSpPr/>
          <p:nvPr/>
        </p:nvGrpSpPr>
        <p:grpSpPr>
          <a:xfrm>
            <a:off x="8164175" y="2183038"/>
            <a:ext cx="1496399" cy="1393225"/>
            <a:chOff x="7554575" y="598000"/>
            <a:chExt cx="1496399" cy="1393225"/>
          </a:xfrm>
        </p:grpSpPr>
        <p:grpSp>
          <p:nvGrpSpPr>
            <p:cNvPr id="967" name="Google Shape;967;p39"/>
            <p:cNvGrpSpPr/>
            <p:nvPr/>
          </p:nvGrpSpPr>
          <p:grpSpPr>
            <a:xfrm>
              <a:off x="7554575" y="598000"/>
              <a:ext cx="364800" cy="1210500"/>
              <a:chOff x="6465600" y="2079425"/>
              <a:chExt cx="364800" cy="1210500"/>
            </a:xfrm>
          </p:grpSpPr>
          <p:sp>
            <p:nvSpPr>
              <p:cNvPr id="853" name="Google Shape;853;p39"/>
              <p:cNvSpPr/>
              <p:nvPr/>
            </p:nvSpPr>
            <p:spPr>
              <a:xfrm>
                <a:off x="6465600" y="2079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5" name="Google Shape;855;p39"/>
              <p:cNvSpPr/>
              <p:nvPr/>
            </p:nvSpPr>
            <p:spPr>
              <a:xfrm>
                <a:off x="6465600" y="2384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7" name="Google Shape;857;p39"/>
              <p:cNvSpPr/>
              <p:nvPr/>
            </p:nvSpPr>
            <p:spPr>
              <a:xfrm>
                <a:off x="6465600"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59" name="Google Shape;859;p39"/>
              <p:cNvSpPr/>
              <p:nvPr/>
            </p:nvSpPr>
            <p:spPr>
              <a:xfrm>
                <a:off x="6465600"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grpSp>
          <p:nvGrpSpPr>
            <p:cNvPr id="968" name="Google Shape;968;p39"/>
            <p:cNvGrpSpPr/>
            <p:nvPr/>
          </p:nvGrpSpPr>
          <p:grpSpPr>
            <a:xfrm>
              <a:off x="7924474" y="598000"/>
              <a:ext cx="1126500" cy="1393225"/>
              <a:chOff x="6835499" y="2079425"/>
              <a:chExt cx="1126500" cy="1393225"/>
            </a:xfrm>
          </p:grpSpPr>
          <p:sp>
            <p:nvSpPr>
              <p:cNvPr id="969" name="Google Shape;969;p39"/>
              <p:cNvSpPr txBox="1"/>
              <p:nvPr/>
            </p:nvSpPr>
            <p:spPr>
              <a:xfrm>
                <a:off x="6835503" y="2079425"/>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970" name="Google Shape;970;p39"/>
              <p:cNvSpPr txBox="1"/>
              <p:nvPr/>
            </p:nvSpPr>
            <p:spPr>
              <a:xfrm>
                <a:off x="6835503" y="237963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971" name="Google Shape;971;p39"/>
              <p:cNvSpPr txBox="1"/>
              <p:nvPr/>
            </p:nvSpPr>
            <p:spPr>
              <a:xfrm>
                <a:off x="6835503" y="267984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3"/>
                    </a:solidFill>
                    <a:latin typeface="Lato"/>
                    <a:ea typeface="Lato"/>
                    <a:cs typeface="Lato"/>
                    <a:sym typeface="Lato"/>
                  </a:rPr>
                  <a:t>my</a:t>
                </a:r>
                <a:endParaRPr b="1" sz="1000">
                  <a:solidFill>
                    <a:schemeClr val="accent3"/>
                  </a:solidFill>
                  <a:latin typeface="Lato"/>
                  <a:ea typeface="Lato"/>
                  <a:cs typeface="Lato"/>
                  <a:sym typeface="Lato"/>
                </a:endParaRPr>
              </a:p>
            </p:txBody>
          </p:sp>
          <p:sp>
            <p:nvSpPr>
              <p:cNvPr id="972" name="Google Shape;972;p39"/>
              <p:cNvSpPr txBox="1"/>
              <p:nvPr/>
            </p:nvSpPr>
            <p:spPr>
              <a:xfrm>
                <a:off x="6835499" y="2980050"/>
                <a:ext cx="11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car</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grpSp>
      </p:grpSp>
      <p:grpSp>
        <p:nvGrpSpPr>
          <p:cNvPr id="973" name="Google Shape;973;p39"/>
          <p:cNvGrpSpPr/>
          <p:nvPr/>
        </p:nvGrpSpPr>
        <p:grpSpPr>
          <a:xfrm>
            <a:off x="8164175" y="3878763"/>
            <a:ext cx="1496399" cy="1393225"/>
            <a:chOff x="7554575" y="598000"/>
            <a:chExt cx="1496399" cy="1393225"/>
          </a:xfrm>
        </p:grpSpPr>
        <p:grpSp>
          <p:nvGrpSpPr>
            <p:cNvPr id="974" name="Google Shape;974;p39"/>
            <p:cNvGrpSpPr/>
            <p:nvPr/>
          </p:nvGrpSpPr>
          <p:grpSpPr>
            <a:xfrm>
              <a:off x="7554575" y="598000"/>
              <a:ext cx="364800" cy="1210500"/>
              <a:chOff x="6465600" y="2079425"/>
              <a:chExt cx="364800" cy="1210500"/>
            </a:xfrm>
          </p:grpSpPr>
          <p:sp>
            <p:nvSpPr>
              <p:cNvPr id="975" name="Google Shape;975;p39"/>
              <p:cNvSpPr/>
              <p:nvPr/>
            </p:nvSpPr>
            <p:spPr>
              <a:xfrm>
                <a:off x="6465600" y="2079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976" name="Google Shape;976;p39"/>
              <p:cNvSpPr/>
              <p:nvPr/>
            </p:nvSpPr>
            <p:spPr>
              <a:xfrm>
                <a:off x="6465600" y="2384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977" name="Google Shape;977;p39"/>
              <p:cNvSpPr/>
              <p:nvPr/>
            </p:nvSpPr>
            <p:spPr>
              <a:xfrm>
                <a:off x="6465600"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61" name="Google Shape;861;p39"/>
              <p:cNvSpPr/>
              <p:nvPr/>
            </p:nvSpPr>
            <p:spPr>
              <a:xfrm>
                <a:off x="6465600"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grpSp>
          <p:nvGrpSpPr>
            <p:cNvPr id="978" name="Google Shape;978;p39"/>
            <p:cNvGrpSpPr/>
            <p:nvPr/>
          </p:nvGrpSpPr>
          <p:grpSpPr>
            <a:xfrm>
              <a:off x="7924474" y="598000"/>
              <a:ext cx="1126500" cy="1393225"/>
              <a:chOff x="6835499" y="2079425"/>
              <a:chExt cx="1126500" cy="1393225"/>
            </a:xfrm>
          </p:grpSpPr>
          <p:sp>
            <p:nvSpPr>
              <p:cNvPr id="979" name="Google Shape;979;p39"/>
              <p:cNvSpPr txBox="1"/>
              <p:nvPr/>
            </p:nvSpPr>
            <p:spPr>
              <a:xfrm>
                <a:off x="6835503" y="2079425"/>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980" name="Google Shape;980;p39"/>
              <p:cNvSpPr txBox="1"/>
              <p:nvPr/>
            </p:nvSpPr>
            <p:spPr>
              <a:xfrm>
                <a:off x="6835503" y="237963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981" name="Google Shape;981;p39"/>
              <p:cNvSpPr txBox="1"/>
              <p:nvPr/>
            </p:nvSpPr>
            <p:spPr>
              <a:xfrm>
                <a:off x="6835503" y="267984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982" name="Google Shape;982;p39"/>
              <p:cNvSpPr txBox="1"/>
              <p:nvPr/>
            </p:nvSpPr>
            <p:spPr>
              <a:xfrm>
                <a:off x="6835499" y="2980050"/>
                <a:ext cx="11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3"/>
                    </a:solidFill>
                    <a:latin typeface="Lato"/>
                    <a:ea typeface="Lato"/>
                    <a:cs typeface="Lato"/>
                    <a:sym typeface="Lato"/>
                  </a:rPr>
                  <a:t>car</a:t>
                </a:r>
                <a:endParaRPr b="1" sz="1000">
                  <a:solidFill>
                    <a:schemeClr val="accent3"/>
                  </a:solidFill>
                  <a:latin typeface="Lato"/>
                  <a:ea typeface="Lato"/>
                  <a:cs typeface="Lato"/>
                  <a:sym typeface="Lato"/>
                </a:endParaRPr>
              </a:p>
              <a:p>
                <a:pPr indent="0" lvl="0" marL="0" rtl="0" algn="l">
                  <a:spcBef>
                    <a:spcPts val="0"/>
                  </a:spcBef>
                  <a:spcAft>
                    <a:spcPts val="0"/>
                  </a:spcAft>
                  <a:buNone/>
                </a:pPr>
                <a:r>
                  <a:t/>
                </a:r>
                <a:endParaRPr b="1" sz="1000">
                  <a:solidFill>
                    <a:schemeClr val="accent3"/>
                  </a:solidFill>
                  <a:latin typeface="Lato"/>
                  <a:ea typeface="Lato"/>
                  <a:cs typeface="Lato"/>
                  <a:sym typeface="Lato"/>
                </a:endParaRPr>
              </a:p>
            </p:txBody>
          </p:sp>
        </p:grpSp>
      </p:grpSp>
      <p:cxnSp>
        <p:nvCxnSpPr>
          <p:cNvPr id="983" name="Google Shape;983;p39"/>
          <p:cNvCxnSpPr>
            <a:stCxn id="977" idx="1"/>
          </p:cNvCxnSpPr>
          <p:nvPr/>
        </p:nvCxnSpPr>
        <p:spPr>
          <a:xfrm rot="10800000">
            <a:off x="6452675" y="2651013"/>
            <a:ext cx="1711500" cy="1985400"/>
          </a:xfrm>
          <a:prstGeom prst="straightConnector1">
            <a:avLst/>
          </a:prstGeom>
          <a:noFill/>
          <a:ln cap="flat" cmpd="sng" w="9525">
            <a:solidFill>
              <a:schemeClr val="dk2"/>
            </a:solidFill>
            <a:prstDash val="solid"/>
            <a:round/>
            <a:headEnd len="med" w="med" type="triangle"/>
            <a:tailEnd len="med" w="med" type="none"/>
          </a:ln>
        </p:spPr>
      </p:cxnSp>
      <p:cxnSp>
        <p:nvCxnSpPr>
          <p:cNvPr id="984" name="Google Shape;984;p39"/>
          <p:cNvCxnSpPr>
            <a:stCxn id="977" idx="1"/>
          </p:cNvCxnSpPr>
          <p:nvPr/>
        </p:nvCxnSpPr>
        <p:spPr>
          <a:xfrm rot="10800000">
            <a:off x="6452675" y="2955813"/>
            <a:ext cx="1711500" cy="1680600"/>
          </a:xfrm>
          <a:prstGeom prst="straightConnector1">
            <a:avLst/>
          </a:prstGeom>
          <a:noFill/>
          <a:ln cap="flat" cmpd="sng" w="9525">
            <a:solidFill>
              <a:schemeClr val="dk2"/>
            </a:solidFill>
            <a:prstDash val="solid"/>
            <a:round/>
            <a:headEnd len="med" w="med" type="triangle"/>
            <a:tailEnd len="med" w="med" type="none"/>
          </a:ln>
        </p:spPr>
      </p:cxnSp>
      <p:cxnSp>
        <p:nvCxnSpPr>
          <p:cNvPr id="985" name="Google Shape;985;p39"/>
          <p:cNvCxnSpPr>
            <a:stCxn id="977" idx="1"/>
          </p:cNvCxnSpPr>
          <p:nvPr/>
        </p:nvCxnSpPr>
        <p:spPr>
          <a:xfrm rot="10800000">
            <a:off x="6452675" y="3260613"/>
            <a:ext cx="1711500" cy="1375800"/>
          </a:xfrm>
          <a:prstGeom prst="straightConnector1">
            <a:avLst/>
          </a:prstGeom>
          <a:noFill/>
          <a:ln cap="flat" cmpd="sng" w="9525">
            <a:solidFill>
              <a:schemeClr val="dk2"/>
            </a:solidFill>
            <a:prstDash val="solid"/>
            <a:round/>
            <a:headEnd len="med" w="med" type="triangle"/>
            <a:tailEnd len="med" w="med" type="none"/>
          </a:ln>
        </p:spPr>
      </p:cxnSp>
      <p:cxnSp>
        <p:nvCxnSpPr>
          <p:cNvPr id="986" name="Google Shape;986;p39"/>
          <p:cNvCxnSpPr>
            <a:stCxn id="977" idx="1"/>
          </p:cNvCxnSpPr>
          <p:nvPr/>
        </p:nvCxnSpPr>
        <p:spPr>
          <a:xfrm rot="10800000">
            <a:off x="6452975" y="3565413"/>
            <a:ext cx="1711200" cy="1071000"/>
          </a:xfrm>
          <a:prstGeom prst="straightConnector1">
            <a:avLst/>
          </a:prstGeom>
          <a:noFill/>
          <a:ln cap="flat" cmpd="sng" w="9525">
            <a:solidFill>
              <a:schemeClr val="dk2"/>
            </a:solidFill>
            <a:prstDash val="solid"/>
            <a:round/>
            <a:headEnd len="med" w="med" type="triangle"/>
            <a:tailEnd len="med" w="med" type="none"/>
          </a:ln>
        </p:spPr>
      </p:cxnSp>
      <p:cxnSp>
        <p:nvCxnSpPr>
          <p:cNvPr id="987" name="Google Shape;987;p39"/>
          <p:cNvCxnSpPr>
            <a:stCxn id="977" idx="1"/>
          </p:cNvCxnSpPr>
          <p:nvPr/>
        </p:nvCxnSpPr>
        <p:spPr>
          <a:xfrm rot="10800000">
            <a:off x="6452675" y="3870213"/>
            <a:ext cx="1711500" cy="766200"/>
          </a:xfrm>
          <a:prstGeom prst="straightConnector1">
            <a:avLst/>
          </a:prstGeom>
          <a:noFill/>
          <a:ln cap="flat" cmpd="sng" w="9525">
            <a:solidFill>
              <a:schemeClr val="dk2"/>
            </a:solidFill>
            <a:prstDash val="solid"/>
            <a:round/>
            <a:headEnd len="med" w="med" type="triangle"/>
            <a:tailEnd len="med" w="med" type="none"/>
          </a:ln>
        </p:spPr>
      </p:cxnSp>
      <p:cxnSp>
        <p:nvCxnSpPr>
          <p:cNvPr id="988" name="Google Shape;988;p39"/>
          <p:cNvCxnSpPr>
            <a:stCxn id="897" idx="3"/>
            <a:endCxn id="975" idx="1"/>
          </p:cNvCxnSpPr>
          <p:nvPr/>
        </p:nvCxnSpPr>
        <p:spPr>
          <a:xfrm>
            <a:off x="6452963" y="2651050"/>
            <a:ext cx="1711200" cy="1375800"/>
          </a:xfrm>
          <a:prstGeom prst="straightConnector1">
            <a:avLst/>
          </a:prstGeom>
          <a:noFill/>
          <a:ln cap="flat" cmpd="sng" w="9525">
            <a:solidFill>
              <a:schemeClr val="dk2"/>
            </a:solidFill>
            <a:prstDash val="solid"/>
            <a:round/>
            <a:headEnd len="med" w="med" type="none"/>
            <a:tailEnd len="med" w="med" type="triangle"/>
          </a:ln>
        </p:spPr>
      </p:cxnSp>
      <p:cxnSp>
        <p:nvCxnSpPr>
          <p:cNvPr id="989" name="Google Shape;989;p39"/>
          <p:cNvCxnSpPr>
            <a:stCxn id="897" idx="3"/>
            <a:endCxn id="976" idx="1"/>
          </p:cNvCxnSpPr>
          <p:nvPr/>
        </p:nvCxnSpPr>
        <p:spPr>
          <a:xfrm>
            <a:off x="6452963" y="2651050"/>
            <a:ext cx="1711200" cy="1680600"/>
          </a:xfrm>
          <a:prstGeom prst="straightConnector1">
            <a:avLst/>
          </a:prstGeom>
          <a:noFill/>
          <a:ln cap="flat" cmpd="sng" w="9525">
            <a:solidFill>
              <a:schemeClr val="dk2"/>
            </a:solidFill>
            <a:prstDash val="solid"/>
            <a:round/>
            <a:headEnd len="med" w="med" type="none"/>
            <a:tailEnd len="med" w="med" type="triangle"/>
          </a:ln>
        </p:spPr>
      </p:cxnSp>
      <p:cxnSp>
        <p:nvCxnSpPr>
          <p:cNvPr id="990" name="Google Shape;990;p39"/>
          <p:cNvCxnSpPr>
            <a:stCxn id="898" idx="3"/>
            <a:endCxn id="975" idx="1"/>
          </p:cNvCxnSpPr>
          <p:nvPr/>
        </p:nvCxnSpPr>
        <p:spPr>
          <a:xfrm>
            <a:off x="6452963" y="2955850"/>
            <a:ext cx="1711200" cy="1071000"/>
          </a:xfrm>
          <a:prstGeom prst="straightConnector1">
            <a:avLst/>
          </a:prstGeom>
          <a:noFill/>
          <a:ln cap="flat" cmpd="sng" w="9525">
            <a:solidFill>
              <a:schemeClr val="dk2"/>
            </a:solidFill>
            <a:prstDash val="solid"/>
            <a:round/>
            <a:headEnd len="med" w="med" type="none"/>
            <a:tailEnd len="med" w="med" type="triangle"/>
          </a:ln>
        </p:spPr>
      </p:cxnSp>
      <p:cxnSp>
        <p:nvCxnSpPr>
          <p:cNvPr id="991" name="Google Shape;991;p39"/>
          <p:cNvCxnSpPr>
            <a:stCxn id="898" idx="3"/>
            <a:endCxn id="976" idx="1"/>
          </p:cNvCxnSpPr>
          <p:nvPr/>
        </p:nvCxnSpPr>
        <p:spPr>
          <a:xfrm>
            <a:off x="6452963" y="2955850"/>
            <a:ext cx="1711200" cy="1375800"/>
          </a:xfrm>
          <a:prstGeom prst="straightConnector1">
            <a:avLst/>
          </a:prstGeom>
          <a:noFill/>
          <a:ln cap="flat" cmpd="sng" w="9525">
            <a:solidFill>
              <a:schemeClr val="dk2"/>
            </a:solidFill>
            <a:prstDash val="solid"/>
            <a:round/>
            <a:headEnd len="med" w="med" type="none"/>
            <a:tailEnd len="med" w="med" type="triangle"/>
          </a:ln>
        </p:spPr>
      </p:cxnSp>
      <p:cxnSp>
        <p:nvCxnSpPr>
          <p:cNvPr id="992" name="Google Shape;992;p39"/>
          <p:cNvCxnSpPr>
            <a:stCxn id="899" idx="3"/>
            <a:endCxn id="975" idx="1"/>
          </p:cNvCxnSpPr>
          <p:nvPr/>
        </p:nvCxnSpPr>
        <p:spPr>
          <a:xfrm>
            <a:off x="6452963" y="3260650"/>
            <a:ext cx="1711200" cy="766200"/>
          </a:xfrm>
          <a:prstGeom prst="straightConnector1">
            <a:avLst/>
          </a:prstGeom>
          <a:noFill/>
          <a:ln cap="flat" cmpd="sng" w="9525">
            <a:solidFill>
              <a:schemeClr val="dk2"/>
            </a:solidFill>
            <a:prstDash val="solid"/>
            <a:round/>
            <a:headEnd len="med" w="med" type="none"/>
            <a:tailEnd len="med" w="med" type="triangle"/>
          </a:ln>
        </p:spPr>
      </p:cxnSp>
      <p:cxnSp>
        <p:nvCxnSpPr>
          <p:cNvPr id="993" name="Google Shape;993;p39"/>
          <p:cNvCxnSpPr>
            <a:stCxn id="899" idx="3"/>
            <a:endCxn id="976" idx="1"/>
          </p:cNvCxnSpPr>
          <p:nvPr/>
        </p:nvCxnSpPr>
        <p:spPr>
          <a:xfrm>
            <a:off x="6452963" y="3260650"/>
            <a:ext cx="1711200" cy="1071000"/>
          </a:xfrm>
          <a:prstGeom prst="straightConnector1">
            <a:avLst/>
          </a:prstGeom>
          <a:noFill/>
          <a:ln cap="flat" cmpd="sng" w="9525">
            <a:solidFill>
              <a:schemeClr val="dk2"/>
            </a:solidFill>
            <a:prstDash val="solid"/>
            <a:round/>
            <a:headEnd len="med" w="med" type="none"/>
            <a:tailEnd len="med" w="med" type="triangle"/>
          </a:ln>
        </p:spPr>
      </p:cxnSp>
      <p:cxnSp>
        <p:nvCxnSpPr>
          <p:cNvPr id="994" name="Google Shape;994;p39"/>
          <p:cNvCxnSpPr>
            <a:stCxn id="900" idx="3"/>
            <a:endCxn id="975" idx="1"/>
          </p:cNvCxnSpPr>
          <p:nvPr/>
        </p:nvCxnSpPr>
        <p:spPr>
          <a:xfrm>
            <a:off x="6452963" y="3565450"/>
            <a:ext cx="1711200" cy="461400"/>
          </a:xfrm>
          <a:prstGeom prst="straightConnector1">
            <a:avLst/>
          </a:prstGeom>
          <a:noFill/>
          <a:ln cap="flat" cmpd="sng" w="9525">
            <a:solidFill>
              <a:schemeClr val="dk2"/>
            </a:solidFill>
            <a:prstDash val="solid"/>
            <a:round/>
            <a:headEnd len="med" w="med" type="none"/>
            <a:tailEnd len="med" w="med" type="triangle"/>
          </a:ln>
        </p:spPr>
      </p:cxnSp>
      <p:cxnSp>
        <p:nvCxnSpPr>
          <p:cNvPr id="995" name="Google Shape;995;p39"/>
          <p:cNvCxnSpPr>
            <a:stCxn id="900" idx="3"/>
            <a:endCxn id="976" idx="1"/>
          </p:cNvCxnSpPr>
          <p:nvPr/>
        </p:nvCxnSpPr>
        <p:spPr>
          <a:xfrm>
            <a:off x="6452963" y="3565450"/>
            <a:ext cx="1711200" cy="766200"/>
          </a:xfrm>
          <a:prstGeom prst="straightConnector1">
            <a:avLst/>
          </a:prstGeom>
          <a:noFill/>
          <a:ln cap="flat" cmpd="sng" w="9525">
            <a:solidFill>
              <a:schemeClr val="dk2"/>
            </a:solidFill>
            <a:prstDash val="solid"/>
            <a:round/>
            <a:headEnd len="med" w="med" type="none"/>
            <a:tailEnd len="med" w="med" type="triangle"/>
          </a:ln>
        </p:spPr>
      </p:cxnSp>
      <p:cxnSp>
        <p:nvCxnSpPr>
          <p:cNvPr id="996" name="Google Shape;996;p39"/>
          <p:cNvCxnSpPr>
            <a:stCxn id="901" idx="3"/>
            <a:endCxn id="975" idx="1"/>
          </p:cNvCxnSpPr>
          <p:nvPr/>
        </p:nvCxnSpPr>
        <p:spPr>
          <a:xfrm>
            <a:off x="6452963" y="3870250"/>
            <a:ext cx="1711200" cy="156600"/>
          </a:xfrm>
          <a:prstGeom prst="straightConnector1">
            <a:avLst/>
          </a:prstGeom>
          <a:noFill/>
          <a:ln cap="flat" cmpd="sng" w="9525">
            <a:solidFill>
              <a:schemeClr val="dk2"/>
            </a:solidFill>
            <a:prstDash val="solid"/>
            <a:round/>
            <a:headEnd len="med" w="med" type="none"/>
            <a:tailEnd len="med" w="med" type="triangle"/>
          </a:ln>
        </p:spPr>
      </p:cxnSp>
      <p:cxnSp>
        <p:nvCxnSpPr>
          <p:cNvPr id="997" name="Google Shape;997;p39"/>
          <p:cNvCxnSpPr>
            <a:stCxn id="901" idx="3"/>
            <a:endCxn id="976" idx="1"/>
          </p:cNvCxnSpPr>
          <p:nvPr/>
        </p:nvCxnSpPr>
        <p:spPr>
          <a:xfrm>
            <a:off x="6452963" y="3870250"/>
            <a:ext cx="1711200" cy="461400"/>
          </a:xfrm>
          <a:prstGeom prst="straightConnector1">
            <a:avLst/>
          </a:prstGeom>
          <a:noFill/>
          <a:ln cap="flat" cmpd="sng" w="9525">
            <a:solidFill>
              <a:schemeClr val="dk2"/>
            </a:solidFill>
            <a:prstDash val="solid"/>
            <a:round/>
            <a:headEnd len="med" w="med" type="none"/>
            <a:tailEnd len="med" w="med" type="triangle"/>
          </a:ln>
        </p:spPr>
      </p:cxnSp>
      <p:sp>
        <p:nvSpPr>
          <p:cNvPr id="998" name="Google Shape;998;p39"/>
          <p:cNvSpPr txBox="1"/>
          <p:nvPr/>
        </p:nvSpPr>
        <p:spPr>
          <a:xfrm>
            <a:off x="7050700" y="2832025"/>
            <a:ext cx="513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W’</a:t>
            </a:r>
            <a:r>
              <a:rPr b="1" baseline="-25000" lang="en">
                <a:latin typeface="Lato"/>
                <a:ea typeface="Lato"/>
                <a:cs typeface="Lato"/>
                <a:sym typeface="Lato"/>
              </a:rPr>
              <a:t>2</a:t>
            </a:r>
            <a:endParaRPr b="1" baseline="-25000">
              <a:latin typeface="Lato"/>
              <a:ea typeface="Lato"/>
              <a:cs typeface="Lato"/>
              <a:sym typeface="Lato"/>
            </a:endParaRPr>
          </a:p>
        </p:txBody>
      </p:sp>
      <p:sp>
        <p:nvSpPr>
          <p:cNvPr id="999" name="Google Shape;999;p39"/>
          <p:cNvSpPr txBox="1"/>
          <p:nvPr/>
        </p:nvSpPr>
        <p:spPr>
          <a:xfrm>
            <a:off x="7046213" y="3748425"/>
            <a:ext cx="513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W’</a:t>
            </a:r>
            <a:r>
              <a:rPr b="1" baseline="-25000" lang="en">
                <a:latin typeface="Lato"/>
                <a:ea typeface="Lato"/>
                <a:cs typeface="Lato"/>
                <a:sym typeface="Lato"/>
              </a:rPr>
              <a:t>3</a:t>
            </a:r>
            <a:endParaRPr b="1" baseline="-25000">
              <a:latin typeface="Lato"/>
              <a:ea typeface="Lato"/>
              <a:cs typeface="Lato"/>
              <a:sym typeface="Lato"/>
            </a:endParaRPr>
          </a:p>
        </p:txBody>
      </p:sp>
      <p:sp>
        <p:nvSpPr>
          <p:cNvPr id="1000" name="Google Shape;1000;p39"/>
          <p:cNvSpPr txBox="1"/>
          <p:nvPr/>
        </p:nvSpPr>
        <p:spPr>
          <a:xfrm>
            <a:off x="7046213" y="1949063"/>
            <a:ext cx="513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W’</a:t>
            </a:r>
            <a:r>
              <a:rPr b="1" baseline="-25000" lang="en">
                <a:latin typeface="Lato"/>
                <a:ea typeface="Lato"/>
                <a:cs typeface="Lato"/>
                <a:sym typeface="Lato"/>
              </a:rPr>
              <a:t>1</a:t>
            </a:r>
            <a:endParaRPr b="1" baseline="-250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40"/>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 approaches</a:t>
            </a:r>
            <a:endParaRPr/>
          </a:p>
        </p:txBody>
      </p:sp>
      <p:sp>
        <p:nvSpPr>
          <p:cNvPr id="1006" name="Google Shape;1006;p40"/>
          <p:cNvSpPr/>
          <p:nvPr/>
        </p:nvSpPr>
        <p:spPr>
          <a:xfrm>
            <a:off x="3725400" y="804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1007" name="Google Shape;1007;p40"/>
          <p:cNvSpPr/>
          <p:nvPr/>
        </p:nvSpPr>
        <p:spPr>
          <a:xfrm>
            <a:off x="3725400" y="1109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rPr>
              <a:t>1</a:t>
            </a:r>
            <a:endParaRPr b="1">
              <a:solidFill>
                <a:schemeClr val="accent3"/>
              </a:solidFill>
            </a:endParaRPr>
          </a:p>
        </p:txBody>
      </p:sp>
      <p:sp>
        <p:nvSpPr>
          <p:cNvPr id="1008" name="Google Shape;1008;p40"/>
          <p:cNvSpPr/>
          <p:nvPr/>
        </p:nvSpPr>
        <p:spPr>
          <a:xfrm>
            <a:off x="3725400" y="1414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1009" name="Google Shape;1009;p40"/>
          <p:cNvSpPr/>
          <p:nvPr/>
        </p:nvSpPr>
        <p:spPr>
          <a:xfrm>
            <a:off x="3725400" y="1719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grpSp>
        <p:nvGrpSpPr>
          <p:cNvPr id="1010" name="Google Shape;1010;p40"/>
          <p:cNvGrpSpPr/>
          <p:nvPr/>
        </p:nvGrpSpPr>
        <p:grpSpPr>
          <a:xfrm>
            <a:off x="6166039" y="1816925"/>
            <a:ext cx="1711213" cy="2813675"/>
            <a:chOff x="4754239" y="1852200"/>
            <a:chExt cx="1711213" cy="2813675"/>
          </a:xfrm>
        </p:grpSpPr>
        <p:grpSp>
          <p:nvGrpSpPr>
            <p:cNvPr id="1011" name="Google Shape;1011;p40"/>
            <p:cNvGrpSpPr/>
            <p:nvPr/>
          </p:nvGrpSpPr>
          <p:grpSpPr>
            <a:xfrm>
              <a:off x="4754239" y="2227475"/>
              <a:ext cx="1711213" cy="2438400"/>
              <a:chOff x="4754239" y="2227475"/>
              <a:chExt cx="1711213" cy="2438400"/>
            </a:xfrm>
          </p:grpSpPr>
          <p:cxnSp>
            <p:nvCxnSpPr>
              <p:cNvPr id="1012" name="Google Shape;1012;p40"/>
              <p:cNvCxnSpPr/>
              <p:nvPr/>
            </p:nvCxnSpPr>
            <p:spPr>
              <a:xfrm flipH="1">
                <a:off x="4754239" y="22274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1013" name="Google Shape;1013;p40"/>
              <p:cNvCxnSpPr/>
              <p:nvPr/>
            </p:nvCxnSpPr>
            <p:spPr>
              <a:xfrm flipH="1">
                <a:off x="4754251" y="22274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1014" name="Google Shape;1014;p40"/>
              <p:cNvCxnSpPr/>
              <p:nvPr/>
            </p:nvCxnSpPr>
            <p:spPr>
              <a:xfrm flipH="1">
                <a:off x="4754239" y="22274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1015" name="Google Shape;1015;p40"/>
              <p:cNvCxnSpPr/>
              <p:nvPr/>
            </p:nvCxnSpPr>
            <p:spPr>
              <a:xfrm flipH="1">
                <a:off x="4754239" y="22274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1016" name="Google Shape;1016;p40"/>
              <p:cNvCxnSpPr/>
              <p:nvPr/>
            </p:nvCxnSpPr>
            <p:spPr>
              <a:xfrm flipH="1">
                <a:off x="4754251" y="2227475"/>
                <a:ext cx="1711200" cy="1828800"/>
              </a:xfrm>
              <a:prstGeom prst="straightConnector1">
                <a:avLst/>
              </a:prstGeom>
              <a:noFill/>
              <a:ln cap="flat" cmpd="sng" w="9525">
                <a:solidFill>
                  <a:schemeClr val="dk2"/>
                </a:solidFill>
                <a:prstDash val="solid"/>
                <a:round/>
                <a:headEnd len="med" w="med" type="triangle"/>
                <a:tailEnd len="med" w="med" type="none"/>
              </a:ln>
            </p:spPr>
          </p:cxnSp>
          <p:cxnSp>
            <p:nvCxnSpPr>
              <p:cNvPr id="1017" name="Google Shape;1017;p40"/>
              <p:cNvCxnSpPr/>
              <p:nvPr/>
            </p:nvCxnSpPr>
            <p:spPr>
              <a:xfrm flipH="1">
                <a:off x="4754251" y="25322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1018" name="Google Shape;1018;p40"/>
              <p:cNvCxnSpPr/>
              <p:nvPr/>
            </p:nvCxnSpPr>
            <p:spPr>
              <a:xfrm rot="10800000">
                <a:off x="4754239" y="28370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1019" name="Google Shape;1019;p40"/>
              <p:cNvCxnSpPr/>
              <p:nvPr/>
            </p:nvCxnSpPr>
            <p:spPr>
              <a:xfrm rot="10800000">
                <a:off x="4754239" y="28370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1020" name="Google Shape;1020;p40"/>
              <p:cNvCxnSpPr/>
              <p:nvPr/>
            </p:nvCxnSpPr>
            <p:spPr>
              <a:xfrm rot="10800000">
                <a:off x="4754251" y="28370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1021" name="Google Shape;1021;p40"/>
              <p:cNvCxnSpPr/>
              <p:nvPr/>
            </p:nvCxnSpPr>
            <p:spPr>
              <a:xfrm rot="10800000">
                <a:off x="4754239" y="28370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1022" name="Google Shape;1022;p40"/>
              <p:cNvCxnSpPr/>
              <p:nvPr/>
            </p:nvCxnSpPr>
            <p:spPr>
              <a:xfrm rot="10800000">
                <a:off x="4754239" y="28370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1023" name="Google Shape;1023;p40"/>
              <p:cNvCxnSpPr/>
              <p:nvPr/>
            </p:nvCxnSpPr>
            <p:spPr>
              <a:xfrm rot="10800000">
                <a:off x="4754239" y="28370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1024" name="Google Shape;1024;p40"/>
              <p:cNvCxnSpPr/>
              <p:nvPr/>
            </p:nvCxnSpPr>
            <p:spPr>
              <a:xfrm rot="10800000">
                <a:off x="4754239" y="2837075"/>
                <a:ext cx="1711200" cy="1828800"/>
              </a:xfrm>
              <a:prstGeom prst="straightConnector1">
                <a:avLst/>
              </a:prstGeom>
              <a:noFill/>
              <a:ln cap="flat" cmpd="sng" w="9525">
                <a:solidFill>
                  <a:schemeClr val="dk2"/>
                </a:solidFill>
                <a:prstDash val="solid"/>
                <a:round/>
                <a:headEnd len="med" w="med" type="triangle"/>
                <a:tailEnd len="med" w="med" type="none"/>
              </a:ln>
            </p:spPr>
          </p:cxnSp>
          <p:cxnSp>
            <p:nvCxnSpPr>
              <p:cNvPr id="1025" name="Google Shape;1025;p40"/>
              <p:cNvCxnSpPr/>
              <p:nvPr/>
            </p:nvCxnSpPr>
            <p:spPr>
              <a:xfrm rot="10800000">
                <a:off x="4754239" y="31418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1026" name="Google Shape;1026;p40"/>
              <p:cNvCxnSpPr/>
              <p:nvPr/>
            </p:nvCxnSpPr>
            <p:spPr>
              <a:xfrm rot="10800000">
                <a:off x="4754239" y="34466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1027" name="Google Shape;1027;p40"/>
              <p:cNvCxnSpPr/>
              <p:nvPr/>
            </p:nvCxnSpPr>
            <p:spPr>
              <a:xfrm rot="10800000">
                <a:off x="4754251" y="37514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1028" name="Google Shape;1028;p40"/>
              <p:cNvCxnSpPr/>
              <p:nvPr/>
            </p:nvCxnSpPr>
            <p:spPr>
              <a:xfrm rot="10800000">
                <a:off x="4754239" y="40562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1029" name="Google Shape;1029;p40"/>
              <p:cNvCxnSpPr/>
              <p:nvPr/>
            </p:nvCxnSpPr>
            <p:spPr>
              <a:xfrm flipH="1">
                <a:off x="4754239" y="25322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1030" name="Google Shape;1030;p40"/>
              <p:cNvCxnSpPr/>
              <p:nvPr/>
            </p:nvCxnSpPr>
            <p:spPr>
              <a:xfrm flipH="1">
                <a:off x="4754239" y="25322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1031" name="Google Shape;1031;p40"/>
              <p:cNvCxnSpPr/>
              <p:nvPr/>
            </p:nvCxnSpPr>
            <p:spPr>
              <a:xfrm flipH="1">
                <a:off x="4754239" y="25322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1032" name="Google Shape;1032;p40"/>
              <p:cNvCxnSpPr/>
              <p:nvPr/>
            </p:nvCxnSpPr>
            <p:spPr>
              <a:xfrm flipH="1">
                <a:off x="4754251" y="2532275"/>
                <a:ext cx="1711200" cy="1524000"/>
              </a:xfrm>
              <a:prstGeom prst="straightConnector1">
                <a:avLst/>
              </a:prstGeom>
              <a:noFill/>
              <a:ln cap="flat" cmpd="sng" w="9525">
                <a:solidFill>
                  <a:schemeClr val="dk2"/>
                </a:solidFill>
                <a:prstDash val="solid"/>
                <a:round/>
                <a:headEnd len="med" w="med" type="triangle"/>
                <a:tailEnd len="med" w="med" type="none"/>
              </a:ln>
            </p:spPr>
          </p:cxnSp>
          <p:cxnSp>
            <p:nvCxnSpPr>
              <p:cNvPr id="1033" name="Google Shape;1033;p40"/>
              <p:cNvCxnSpPr/>
              <p:nvPr/>
            </p:nvCxnSpPr>
            <p:spPr>
              <a:xfrm flipH="1">
                <a:off x="4754239" y="28370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1034" name="Google Shape;1034;p40"/>
              <p:cNvCxnSpPr/>
              <p:nvPr/>
            </p:nvCxnSpPr>
            <p:spPr>
              <a:xfrm flipH="1">
                <a:off x="4754251" y="28370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1035" name="Google Shape;1035;p40"/>
              <p:cNvCxnSpPr/>
              <p:nvPr/>
            </p:nvCxnSpPr>
            <p:spPr>
              <a:xfrm flipH="1">
                <a:off x="4754239" y="28370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1036" name="Google Shape;1036;p40"/>
              <p:cNvCxnSpPr/>
              <p:nvPr/>
            </p:nvCxnSpPr>
            <p:spPr>
              <a:xfrm flipH="1">
                <a:off x="4754239" y="28370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1037" name="Google Shape;1037;p40"/>
              <p:cNvCxnSpPr/>
              <p:nvPr/>
            </p:nvCxnSpPr>
            <p:spPr>
              <a:xfrm rot="10800000">
                <a:off x="4754239" y="31418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1038" name="Google Shape;1038;p40"/>
              <p:cNvCxnSpPr/>
              <p:nvPr/>
            </p:nvCxnSpPr>
            <p:spPr>
              <a:xfrm flipH="1">
                <a:off x="4754239" y="31418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1039" name="Google Shape;1039;p40"/>
              <p:cNvCxnSpPr/>
              <p:nvPr/>
            </p:nvCxnSpPr>
            <p:spPr>
              <a:xfrm flipH="1">
                <a:off x="4754251" y="31418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1040" name="Google Shape;1040;p40"/>
              <p:cNvCxnSpPr/>
              <p:nvPr/>
            </p:nvCxnSpPr>
            <p:spPr>
              <a:xfrm flipH="1">
                <a:off x="4754239" y="31418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1041" name="Google Shape;1041;p40"/>
              <p:cNvCxnSpPr/>
              <p:nvPr/>
            </p:nvCxnSpPr>
            <p:spPr>
              <a:xfrm rot="10800000">
                <a:off x="4754239" y="31418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1042" name="Google Shape;1042;p40"/>
              <p:cNvCxnSpPr/>
              <p:nvPr/>
            </p:nvCxnSpPr>
            <p:spPr>
              <a:xfrm rot="10800000">
                <a:off x="4754239" y="34466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1043" name="Google Shape;1043;p40"/>
              <p:cNvCxnSpPr/>
              <p:nvPr/>
            </p:nvCxnSpPr>
            <p:spPr>
              <a:xfrm flipH="1">
                <a:off x="4754239" y="34466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1044" name="Google Shape;1044;p40"/>
              <p:cNvCxnSpPr/>
              <p:nvPr/>
            </p:nvCxnSpPr>
            <p:spPr>
              <a:xfrm flipH="1">
                <a:off x="4754251" y="34466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1045" name="Google Shape;1045;p40"/>
              <p:cNvCxnSpPr/>
              <p:nvPr/>
            </p:nvCxnSpPr>
            <p:spPr>
              <a:xfrm rot="10800000">
                <a:off x="4754239" y="31418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1046" name="Google Shape;1046;p40"/>
              <p:cNvCxnSpPr/>
              <p:nvPr/>
            </p:nvCxnSpPr>
            <p:spPr>
              <a:xfrm rot="10800000">
                <a:off x="4754239" y="34466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1047" name="Google Shape;1047;p40"/>
              <p:cNvCxnSpPr/>
              <p:nvPr/>
            </p:nvCxnSpPr>
            <p:spPr>
              <a:xfrm rot="10800000">
                <a:off x="4754251" y="37514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1048" name="Google Shape;1048;p40"/>
              <p:cNvCxnSpPr/>
              <p:nvPr/>
            </p:nvCxnSpPr>
            <p:spPr>
              <a:xfrm flipH="1">
                <a:off x="4754251" y="37514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1049" name="Google Shape;1049;p40"/>
              <p:cNvCxnSpPr/>
              <p:nvPr/>
            </p:nvCxnSpPr>
            <p:spPr>
              <a:xfrm rot="10800000">
                <a:off x="4754239" y="31418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1050" name="Google Shape;1050;p40"/>
              <p:cNvCxnSpPr/>
              <p:nvPr/>
            </p:nvCxnSpPr>
            <p:spPr>
              <a:xfrm rot="10800000">
                <a:off x="4754239" y="3446675"/>
                <a:ext cx="1711200" cy="609600"/>
              </a:xfrm>
              <a:prstGeom prst="straightConnector1">
                <a:avLst/>
              </a:prstGeom>
              <a:noFill/>
              <a:ln cap="flat" cmpd="sng" w="9525">
                <a:solidFill>
                  <a:schemeClr val="dk2"/>
                </a:solidFill>
                <a:prstDash val="solid"/>
                <a:round/>
                <a:headEnd len="med" w="med" type="triangle"/>
                <a:tailEnd len="med" w="med" type="none"/>
              </a:ln>
            </p:spPr>
          </p:cxnSp>
          <p:cxnSp>
            <p:nvCxnSpPr>
              <p:cNvPr id="1051" name="Google Shape;1051;p40"/>
              <p:cNvCxnSpPr/>
              <p:nvPr/>
            </p:nvCxnSpPr>
            <p:spPr>
              <a:xfrm rot="10800000">
                <a:off x="4754239" y="3751475"/>
                <a:ext cx="1711200" cy="304800"/>
              </a:xfrm>
              <a:prstGeom prst="straightConnector1">
                <a:avLst/>
              </a:prstGeom>
              <a:noFill/>
              <a:ln cap="flat" cmpd="sng" w="9525">
                <a:solidFill>
                  <a:schemeClr val="dk2"/>
                </a:solidFill>
                <a:prstDash val="solid"/>
                <a:round/>
                <a:headEnd len="med" w="med" type="triangle"/>
                <a:tailEnd len="med" w="med" type="none"/>
              </a:ln>
            </p:spPr>
          </p:cxnSp>
          <p:cxnSp>
            <p:nvCxnSpPr>
              <p:cNvPr id="1052" name="Google Shape;1052;p40"/>
              <p:cNvCxnSpPr/>
              <p:nvPr/>
            </p:nvCxnSpPr>
            <p:spPr>
              <a:xfrm rot="10800000">
                <a:off x="4754239" y="4056275"/>
                <a:ext cx="1711200" cy="0"/>
              </a:xfrm>
              <a:prstGeom prst="straightConnector1">
                <a:avLst/>
              </a:prstGeom>
              <a:noFill/>
              <a:ln cap="flat" cmpd="sng" w="9525">
                <a:solidFill>
                  <a:schemeClr val="dk2"/>
                </a:solidFill>
                <a:prstDash val="solid"/>
                <a:round/>
                <a:headEnd len="med" w="med" type="triangle"/>
                <a:tailEnd len="med" w="med" type="none"/>
              </a:ln>
            </p:spPr>
          </p:cxnSp>
          <p:cxnSp>
            <p:nvCxnSpPr>
              <p:cNvPr id="1053" name="Google Shape;1053;p40"/>
              <p:cNvCxnSpPr/>
              <p:nvPr/>
            </p:nvCxnSpPr>
            <p:spPr>
              <a:xfrm rot="10800000">
                <a:off x="4754239" y="3141875"/>
                <a:ext cx="1711200" cy="1219200"/>
              </a:xfrm>
              <a:prstGeom prst="straightConnector1">
                <a:avLst/>
              </a:prstGeom>
              <a:noFill/>
              <a:ln cap="flat" cmpd="sng" w="9525">
                <a:solidFill>
                  <a:schemeClr val="dk2"/>
                </a:solidFill>
                <a:prstDash val="solid"/>
                <a:round/>
                <a:headEnd len="med" w="med" type="triangle"/>
                <a:tailEnd len="med" w="med" type="none"/>
              </a:ln>
            </p:spPr>
          </p:cxnSp>
          <p:cxnSp>
            <p:nvCxnSpPr>
              <p:cNvPr id="1054" name="Google Shape;1054;p40"/>
              <p:cNvCxnSpPr/>
              <p:nvPr/>
            </p:nvCxnSpPr>
            <p:spPr>
              <a:xfrm rot="10800000">
                <a:off x="4754251" y="3446675"/>
                <a:ext cx="1711200" cy="914400"/>
              </a:xfrm>
              <a:prstGeom prst="straightConnector1">
                <a:avLst/>
              </a:prstGeom>
              <a:noFill/>
              <a:ln cap="flat" cmpd="sng" w="9525">
                <a:solidFill>
                  <a:schemeClr val="dk2"/>
                </a:solidFill>
                <a:prstDash val="solid"/>
                <a:round/>
                <a:headEnd len="med" w="med" type="triangle"/>
                <a:tailEnd len="med" w="med" type="none"/>
              </a:ln>
            </p:spPr>
          </p:cxnSp>
          <p:cxnSp>
            <p:nvCxnSpPr>
              <p:cNvPr id="1055" name="Google Shape;1055;p40"/>
              <p:cNvCxnSpPr/>
              <p:nvPr/>
            </p:nvCxnSpPr>
            <p:spPr>
              <a:xfrm rot="10800000">
                <a:off x="4754251" y="3751475"/>
                <a:ext cx="1711200" cy="609300"/>
              </a:xfrm>
              <a:prstGeom prst="straightConnector1">
                <a:avLst/>
              </a:prstGeom>
              <a:noFill/>
              <a:ln cap="flat" cmpd="sng" w="9525">
                <a:solidFill>
                  <a:schemeClr val="dk2"/>
                </a:solidFill>
                <a:prstDash val="solid"/>
                <a:round/>
                <a:headEnd len="med" w="med" type="triangle"/>
                <a:tailEnd len="med" w="med" type="none"/>
              </a:ln>
            </p:spPr>
          </p:cxnSp>
          <p:cxnSp>
            <p:nvCxnSpPr>
              <p:cNvPr id="1056" name="Google Shape;1056;p40"/>
              <p:cNvCxnSpPr/>
              <p:nvPr/>
            </p:nvCxnSpPr>
            <p:spPr>
              <a:xfrm rot="10800000">
                <a:off x="4754239" y="4056275"/>
                <a:ext cx="1711200" cy="304800"/>
              </a:xfrm>
              <a:prstGeom prst="straightConnector1">
                <a:avLst/>
              </a:prstGeom>
              <a:noFill/>
              <a:ln cap="flat" cmpd="sng" w="9525">
                <a:solidFill>
                  <a:schemeClr val="dk2"/>
                </a:solidFill>
                <a:prstDash val="solid"/>
                <a:round/>
                <a:headEnd len="med" w="med" type="triangle"/>
                <a:tailEnd len="med" w="med" type="none"/>
              </a:ln>
            </p:spPr>
          </p:cxnSp>
        </p:grpSp>
        <p:sp>
          <p:nvSpPr>
            <p:cNvPr id="1057" name="Google Shape;1057;p40"/>
            <p:cNvSpPr txBox="1"/>
            <p:nvPr/>
          </p:nvSpPr>
          <p:spPr>
            <a:xfrm>
              <a:off x="5480900" y="1852200"/>
              <a:ext cx="7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W’</a:t>
              </a:r>
              <a:endParaRPr b="1">
                <a:latin typeface="Lato"/>
                <a:ea typeface="Lato"/>
                <a:cs typeface="Lato"/>
                <a:sym typeface="Lato"/>
              </a:endParaRPr>
            </a:p>
          </p:txBody>
        </p:sp>
      </p:grpSp>
      <p:sp>
        <p:nvSpPr>
          <p:cNvPr id="1058" name="Google Shape;1058;p40"/>
          <p:cNvSpPr/>
          <p:nvPr/>
        </p:nvSpPr>
        <p:spPr>
          <a:xfrm>
            <a:off x="7877400" y="204415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.21</a:t>
            </a:r>
            <a:endParaRPr sz="1000"/>
          </a:p>
        </p:txBody>
      </p:sp>
      <p:sp>
        <p:nvSpPr>
          <p:cNvPr id="1059" name="Google Shape;1059;p40"/>
          <p:cNvSpPr/>
          <p:nvPr/>
        </p:nvSpPr>
        <p:spPr>
          <a:xfrm>
            <a:off x="7877400" y="234895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.01</a:t>
            </a:r>
            <a:endParaRPr sz="1000"/>
          </a:p>
        </p:txBody>
      </p:sp>
      <p:sp>
        <p:nvSpPr>
          <p:cNvPr id="1060" name="Google Shape;1060;p40"/>
          <p:cNvSpPr/>
          <p:nvPr/>
        </p:nvSpPr>
        <p:spPr>
          <a:xfrm>
            <a:off x="7877400" y="265375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.17</a:t>
            </a:r>
            <a:endParaRPr sz="1000"/>
          </a:p>
        </p:txBody>
      </p:sp>
      <p:sp>
        <p:nvSpPr>
          <p:cNvPr id="1061" name="Google Shape;1061;p40"/>
          <p:cNvSpPr/>
          <p:nvPr/>
        </p:nvSpPr>
        <p:spPr>
          <a:xfrm>
            <a:off x="7877400" y="295855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.43</a:t>
            </a:r>
            <a:endParaRPr sz="1000"/>
          </a:p>
        </p:txBody>
      </p:sp>
      <p:sp>
        <p:nvSpPr>
          <p:cNvPr id="1062" name="Google Shape;1062;p40"/>
          <p:cNvSpPr/>
          <p:nvPr/>
        </p:nvSpPr>
        <p:spPr>
          <a:xfrm>
            <a:off x="7877400" y="326335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.02</a:t>
            </a:r>
            <a:endParaRPr sz="1000"/>
          </a:p>
        </p:txBody>
      </p:sp>
      <p:sp>
        <p:nvSpPr>
          <p:cNvPr id="1063" name="Google Shape;1063;p40"/>
          <p:cNvSpPr/>
          <p:nvPr/>
        </p:nvSpPr>
        <p:spPr>
          <a:xfrm>
            <a:off x="7877400" y="356815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.00</a:t>
            </a:r>
            <a:endParaRPr sz="1000"/>
          </a:p>
        </p:txBody>
      </p:sp>
      <p:sp>
        <p:nvSpPr>
          <p:cNvPr id="1064" name="Google Shape;1064;p40"/>
          <p:cNvSpPr/>
          <p:nvPr/>
        </p:nvSpPr>
        <p:spPr>
          <a:xfrm>
            <a:off x="7877400" y="387295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.03</a:t>
            </a:r>
            <a:endParaRPr sz="1000"/>
          </a:p>
        </p:txBody>
      </p:sp>
      <p:sp>
        <p:nvSpPr>
          <p:cNvPr id="1065" name="Google Shape;1065;p40"/>
          <p:cNvSpPr/>
          <p:nvPr/>
        </p:nvSpPr>
        <p:spPr>
          <a:xfrm>
            <a:off x="7877400" y="417775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.09</a:t>
            </a:r>
            <a:endParaRPr sz="1000"/>
          </a:p>
        </p:txBody>
      </p:sp>
      <p:sp>
        <p:nvSpPr>
          <p:cNvPr id="1066" name="Google Shape;1066;p40"/>
          <p:cNvSpPr/>
          <p:nvPr/>
        </p:nvSpPr>
        <p:spPr>
          <a:xfrm>
            <a:off x="7877400" y="4482550"/>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.04</a:t>
            </a:r>
            <a:endParaRPr sz="1000"/>
          </a:p>
        </p:txBody>
      </p:sp>
      <p:sp>
        <p:nvSpPr>
          <p:cNvPr id="1067" name="Google Shape;1067;p40"/>
          <p:cNvSpPr txBox="1"/>
          <p:nvPr/>
        </p:nvSpPr>
        <p:spPr>
          <a:xfrm>
            <a:off x="7204200" y="4743300"/>
            <a:ext cx="171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Output Layer (y</a:t>
            </a:r>
            <a:r>
              <a:rPr baseline="-25000" lang="en">
                <a:latin typeface="Lato"/>
                <a:ea typeface="Lato"/>
                <a:cs typeface="Lato"/>
                <a:sym typeface="Lato"/>
              </a:rPr>
              <a:t>j</a:t>
            </a:r>
            <a:r>
              <a:rPr lang="en">
                <a:latin typeface="Lato"/>
                <a:ea typeface="Lato"/>
                <a:cs typeface="Lato"/>
                <a:sym typeface="Lato"/>
              </a:rPr>
              <a:t>)</a:t>
            </a:r>
            <a:endParaRPr>
              <a:latin typeface="Lato"/>
              <a:ea typeface="Lato"/>
              <a:cs typeface="Lato"/>
              <a:sym typeface="Lato"/>
            </a:endParaRPr>
          </a:p>
        </p:txBody>
      </p:sp>
      <p:grpSp>
        <p:nvGrpSpPr>
          <p:cNvPr id="1068" name="Google Shape;1068;p40"/>
          <p:cNvGrpSpPr/>
          <p:nvPr/>
        </p:nvGrpSpPr>
        <p:grpSpPr>
          <a:xfrm>
            <a:off x="5288350" y="2653750"/>
            <a:ext cx="1390800" cy="2489750"/>
            <a:chOff x="3876550" y="2689025"/>
            <a:chExt cx="1390800" cy="2489750"/>
          </a:xfrm>
        </p:grpSpPr>
        <p:sp>
          <p:nvSpPr>
            <p:cNvPr id="1069" name="Google Shape;1069;p40"/>
            <p:cNvSpPr/>
            <p:nvPr/>
          </p:nvSpPr>
          <p:spPr>
            <a:xfrm>
              <a:off x="4389588" y="26890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12</a:t>
              </a:r>
              <a:endParaRPr sz="1000"/>
            </a:p>
          </p:txBody>
        </p:sp>
        <p:sp>
          <p:nvSpPr>
            <p:cNvPr id="1070" name="Google Shape;1070;p40"/>
            <p:cNvSpPr/>
            <p:nvPr/>
          </p:nvSpPr>
          <p:spPr>
            <a:xfrm>
              <a:off x="4389588" y="29938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a:t>
              </a:r>
              <a:endParaRPr sz="1000"/>
            </a:p>
          </p:txBody>
        </p:sp>
        <p:sp>
          <p:nvSpPr>
            <p:cNvPr id="1071" name="Google Shape;1071;p40"/>
            <p:cNvSpPr/>
            <p:nvPr/>
          </p:nvSpPr>
          <p:spPr>
            <a:xfrm>
              <a:off x="4389588" y="32986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a:t>
              </a:r>
              <a:endParaRPr sz="1000"/>
            </a:p>
          </p:txBody>
        </p:sp>
        <p:sp>
          <p:nvSpPr>
            <p:cNvPr id="1072" name="Google Shape;1072;p40"/>
            <p:cNvSpPr/>
            <p:nvPr/>
          </p:nvSpPr>
          <p:spPr>
            <a:xfrm>
              <a:off x="4389588" y="36034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32</a:t>
              </a:r>
              <a:endParaRPr sz="1000"/>
            </a:p>
          </p:txBody>
        </p:sp>
        <p:sp>
          <p:nvSpPr>
            <p:cNvPr id="1073" name="Google Shape;1073;p40"/>
            <p:cNvSpPr/>
            <p:nvPr/>
          </p:nvSpPr>
          <p:spPr>
            <a:xfrm>
              <a:off x="4389588" y="3908225"/>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-8</a:t>
              </a:r>
              <a:endParaRPr sz="1000"/>
            </a:p>
          </p:txBody>
        </p:sp>
        <p:sp>
          <p:nvSpPr>
            <p:cNvPr id="1074" name="Google Shape;1074;p40"/>
            <p:cNvSpPr txBox="1"/>
            <p:nvPr/>
          </p:nvSpPr>
          <p:spPr>
            <a:xfrm>
              <a:off x="3876550" y="4778575"/>
              <a:ext cx="13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Hidden Layer</a:t>
              </a:r>
              <a:endParaRPr>
                <a:latin typeface="Lato"/>
                <a:ea typeface="Lato"/>
                <a:cs typeface="Lato"/>
                <a:sym typeface="Lato"/>
              </a:endParaRPr>
            </a:p>
          </p:txBody>
        </p:sp>
      </p:grpSp>
      <p:cxnSp>
        <p:nvCxnSpPr>
          <p:cNvPr id="1075" name="Google Shape;1075;p40"/>
          <p:cNvCxnSpPr>
            <a:stCxn id="1006" idx="3"/>
          </p:cNvCxnSpPr>
          <p:nvPr/>
        </p:nvCxnSpPr>
        <p:spPr>
          <a:xfrm>
            <a:off x="4090200" y="952875"/>
            <a:ext cx="1711200" cy="1848900"/>
          </a:xfrm>
          <a:prstGeom prst="straightConnector1">
            <a:avLst/>
          </a:prstGeom>
          <a:noFill/>
          <a:ln cap="flat" cmpd="sng" w="9525">
            <a:solidFill>
              <a:schemeClr val="dk2"/>
            </a:solidFill>
            <a:prstDash val="solid"/>
            <a:round/>
            <a:headEnd len="med" w="med" type="none"/>
            <a:tailEnd len="med" w="med" type="triangle"/>
          </a:ln>
        </p:spPr>
      </p:cxnSp>
      <p:cxnSp>
        <p:nvCxnSpPr>
          <p:cNvPr id="1076" name="Google Shape;1076;p40"/>
          <p:cNvCxnSpPr>
            <a:stCxn id="1006" idx="3"/>
          </p:cNvCxnSpPr>
          <p:nvPr/>
        </p:nvCxnSpPr>
        <p:spPr>
          <a:xfrm>
            <a:off x="4090200" y="952875"/>
            <a:ext cx="1711200" cy="2153700"/>
          </a:xfrm>
          <a:prstGeom prst="straightConnector1">
            <a:avLst/>
          </a:prstGeom>
          <a:noFill/>
          <a:ln cap="flat" cmpd="sng" w="9525">
            <a:solidFill>
              <a:schemeClr val="dk2"/>
            </a:solidFill>
            <a:prstDash val="solid"/>
            <a:round/>
            <a:headEnd len="med" w="med" type="none"/>
            <a:tailEnd len="med" w="med" type="triangle"/>
          </a:ln>
        </p:spPr>
      </p:cxnSp>
      <p:cxnSp>
        <p:nvCxnSpPr>
          <p:cNvPr id="1077" name="Google Shape;1077;p40"/>
          <p:cNvCxnSpPr>
            <a:stCxn id="1006" idx="3"/>
          </p:cNvCxnSpPr>
          <p:nvPr/>
        </p:nvCxnSpPr>
        <p:spPr>
          <a:xfrm>
            <a:off x="4090200" y="952875"/>
            <a:ext cx="1711200" cy="2458500"/>
          </a:xfrm>
          <a:prstGeom prst="straightConnector1">
            <a:avLst/>
          </a:prstGeom>
          <a:noFill/>
          <a:ln cap="flat" cmpd="sng" w="9525">
            <a:solidFill>
              <a:schemeClr val="dk2"/>
            </a:solidFill>
            <a:prstDash val="solid"/>
            <a:round/>
            <a:headEnd len="med" w="med" type="none"/>
            <a:tailEnd len="med" w="med" type="triangle"/>
          </a:ln>
        </p:spPr>
      </p:cxnSp>
      <p:cxnSp>
        <p:nvCxnSpPr>
          <p:cNvPr id="1078" name="Google Shape;1078;p40"/>
          <p:cNvCxnSpPr>
            <a:stCxn id="1006" idx="3"/>
          </p:cNvCxnSpPr>
          <p:nvPr/>
        </p:nvCxnSpPr>
        <p:spPr>
          <a:xfrm>
            <a:off x="4090200" y="952875"/>
            <a:ext cx="1711200" cy="2763300"/>
          </a:xfrm>
          <a:prstGeom prst="straightConnector1">
            <a:avLst/>
          </a:prstGeom>
          <a:noFill/>
          <a:ln cap="flat" cmpd="sng" w="9525">
            <a:solidFill>
              <a:schemeClr val="dk2"/>
            </a:solidFill>
            <a:prstDash val="solid"/>
            <a:round/>
            <a:headEnd len="med" w="med" type="none"/>
            <a:tailEnd len="med" w="med" type="triangle"/>
          </a:ln>
        </p:spPr>
      </p:cxnSp>
      <p:cxnSp>
        <p:nvCxnSpPr>
          <p:cNvPr id="1079" name="Google Shape;1079;p40"/>
          <p:cNvCxnSpPr>
            <a:stCxn id="1006" idx="3"/>
          </p:cNvCxnSpPr>
          <p:nvPr/>
        </p:nvCxnSpPr>
        <p:spPr>
          <a:xfrm>
            <a:off x="4090200" y="952875"/>
            <a:ext cx="1711200" cy="3068100"/>
          </a:xfrm>
          <a:prstGeom prst="straightConnector1">
            <a:avLst/>
          </a:prstGeom>
          <a:noFill/>
          <a:ln cap="flat" cmpd="sng" w="9525">
            <a:solidFill>
              <a:schemeClr val="dk2"/>
            </a:solidFill>
            <a:prstDash val="solid"/>
            <a:round/>
            <a:headEnd len="med" w="med" type="none"/>
            <a:tailEnd len="med" w="med" type="triangle"/>
          </a:ln>
        </p:spPr>
      </p:cxnSp>
      <p:cxnSp>
        <p:nvCxnSpPr>
          <p:cNvPr id="1080" name="Google Shape;1080;p40"/>
          <p:cNvCxnSpPr/>
          <p:nvPr/>
        </p:nvCxnSpPr>
        <p:spPr>
          <a:xfrm>
            <a:off x="4090188" y="2497000"/>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1081" name="Google Shape;1081;p40"/>
          <p:cNvCxnSpPr/>
          <p:nvPr/>
        </p:nvCxnSpPr>
        <p:spPr>
          <a:xfrm>
            <a:off x="4090188" y="2801800"/>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1082" name="Google Shape;1082;p40"/>
          <p:cNvCxnSpPr/>
          <p:nvPr/>
        </p:nvCxnSpPr>
        <p:spPr>
          <a:xfrm flipH="1" rot="10800000">
            <a:off x="4090188" y="2801800"/>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1083" name="Google Shape;1083;p40"/>
          <p:cNvCxnSpPr/>
          <p:nvPr/>
        </p:nvCxnSpPr>
        <p:spPr>
          <a:xfrm flipH="1" rot="10800000">
            <a:off x="4090188" y="2801800"/>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1084" name="Google Shape;1084;p40"/>
          <p:cNvCxnSpPr>
            <a:stCxn id="1085" idx="3"/>
          </p:cNvCxnSpPr>
          <p:nvPr/>
        </p:nvCxnSpPr>
        <p:spPr>
          <a:xfrm flipH="1" rot="10800000">
            <a:off x="4090200" y="2801813"/>
            <a:ext cx="1711200" cy="1860000"/>
          </a:xfrm>
          <a:prstGeom prst="straightConnector1">
            <a:avLst/>
          </a:prstGeom>
          <a:noFill/>
          <a:ln cap="flat" cmpd="sng" w="9525">
            <a:solidFill>
              <a:schemeClr val="dk2"/>
            </a:solidFill>
            <a:prstDash val="solid"/>
            <a:round/>
            <a:headEnd len="med" w="med" type="none"/>
            <a:tailEnd len="med" w="med" type="triangle"/>
          </a:ln>
        </p:spPr>
      </p:cxnSp>
      <p:cxnSp>
        <p:nvCxnSpPr>
          <p:cNvPr id="1086" name="Google Shape;1086;p40"/>
          <p:cNvCxnSpPr/>
          <p:nvPr/>
        </p:nvCxnSpPr>
        <p:spPr>
          <a:xfrm flipH="1" rot="10800000">
            <a:off x="4090188" y="2801800"/>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1087" name="Google Shape;1087;p40"/>
          <p:cNvCxnSpPr/>
          <p:nvPr/>
        </p:nvCxnSpPr>
        <p:spPr>
          <a:xfrm flipH="1" rot="10800000">
            <a:off x="4090188" y="2801800"/>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1088" name="Google Shape;1088;p40"/>
          <p:cNvCxnSpPr>
            <a:stCxn id="1089" idx="3"/>
          </p:cNvCxnSpPr>
          <p:nvPr/>
        </p:nvCxnSpPr>
        <p:spPr>
          <a:xfrm flipH="1" rot="10800000">
            <a:off x="4090200" y="2801813"/>
            <a:ext cx="1711200" cy="2164800"/>
          </a:xfrm>
          <a:prstGeom prst="straightConnector1">
            <a:avLst/>
          </a:prstGeom>
          <a:noFill/>
          <a:ln cap="flat" cmpd="sng" w="9525">
            <a:solidFill>
              <a:schemeClr val="dk2"/>
            </a:solidFill>
            <a:prstDash val="solid"/>
            <a:round/>
            <a:headEnd len="med" w="med" type="none"/>
            <a:tailEnd len="med" w="med" type="triangle"/>
          </a:ln>
        </p:spPr>
      </p:cxnSp>
      <p:cxnSp>
        <p:nvCxnSpPr>
          <p:cNvPr id="1090" name="Google Shape;1090;p40"/>
          <p:cNvCxnSpPr>
            <a:stCxn id="1089" idx="3"/>
          </p:cNvCxnSpPr>
          <p:nvPr/>
        </p:nvCxnSpPr>
        <p:spPr>
          <a:xfrm flipH="1" rot="10800000">
            <a:off x="4090200" y="3106613"/>
            <a:ext cx="1711200" cy="1860000"/>
          </a:xfrm>
          <a:prstGeom prst="straightConnector1">
            <a:avLst/>
          </a:prstGeom>
          <a:noFill/>
          <a:ln cap="flat" cmpd="sng" w="9525">
            <a:solidFill>
              <a:schemeClr val="dk2"/>
            </a:solidFill>
            <a:prstDash val="solid"/>
            <a:round/>
            <a:headEnd len="med" w="med" type="none"/>
            <a:tailEnd len="med" w="med" type="triangle"/>
          </a:ln>
        </p:spPr>
      </p:cxnSp>
      <p:cxnSp>
        <p:nvCxnSpPr>
          <p:cNvPr id="1091" name="Google Shape;1091;p40"/>
          <p:cNvCxnSpPr>
            <a:stCxn id="1089" idx="3"/>
          </p:cNvCxnSpPr>
          <p:nvPr/>
        </p:nvCxnSpPr>
        <p:spPr>
          <a:xfrm flipH="1" rot="10800000">
            <a:off x="4090200" y="3411413"/>
            <a:ext cx="1711200" cy="1555200"/>
          </a:xfrm>
          <a:prstGeom prst="straightConnector1">
            <a:avLst/>
          </a:prstGeom>
          <a:noFill/>
          <a:ln cap="flat" cmpd="sng" w="9525">
            <a:solidFill>
              <a:schemeClr val="dk2"/>
            </a:solidFill>
            <a:prstDash val="solid"/>
            <a:round/>
            <a:headEnd len="med" w="med" type="none"/>
            <a:tailEnd len="med" w="med" type="triangle"/>
          </a:ln>
        </p:spPr>
      </p:cxnSp>
      <p:cxnSp>
        <p:nvCxnSpPr>
          <p:cNvPr id="1092" name="Google Shape;1092;p40"/>
          <p:cNvCxnSpPr>
            <a:stCxn id="1089" idx="3"/>
          </p:cNvCxnSpPr>
          <p:nvPr/>
        </p:nvCxnSpPr>
        <p:spPr>
          <a:xfrm flipH="1" rot="10800000">
            <a:off x="4090200" y="3716213"/>
            <a:ext cx="1711200" cy="1250400"/>
          </a:xfrm>
          <a:prstGeom prst="straightConnector1">
            <a:avLst/>
          </a:prstGeom>
          <a:noFill/>
          <a:ln cap="flat" cmpd="sng" w="9525">
            <a:solidFill>
              <a:schemeClr val="dk2"/>
            </a:solidFill>
            <a:prstDash val="solid"/>
            <a:round/>
            <a:headEnd len="med" w="med" type="none"/>
            <a:tailEnd len="med" w="med" type="triangle"/>
          </a:ln>
        </p:spPr>
      </p:cxnSp>
      <p:cxnSp>
        <p:nvCxnSpPr>
          <p:cNvPr id="1093" name="Google Shape;1093;p40"/>
          <p:cNvCxnSpPr>
            <a:stCxn id="1089" idx="3"/>
          </p:cNvCxnSpPr>
          <p:nvPr/>
        </p:nvCxnSpPr>
        <p:spPr>
          <a:xfrm flipH="1" rot="10800000">
            <a:off x="4090200" y="4021013"/>
            <a:ext cx="1711200" cy="945600"/>
          </a:xfrm>
          <a:prstGeom prst="straightConnector1">
            <a:avLst/>
          </a:prstGeom>
          <a:noFill/>
          <a:ln cap="flat" cmpd="sng" w="9525">
            <a:solidFill>
              <a:schemeClr val="dk2"/>
            </a:solidFill>
            <a:prstDash val="solid"/>
            <a:round/>
            <a:headEnd len="med" w="med" type="none"/>
            <a:tailEnd len="med" w="med" type="triangle"/>
          </a:ln>
        </p:spPr>
      </p:cxnSp>
      <p:cxnSp>
        <p:nvCxnSpPr>
          <p:cNvPr id="1094" name="Google Shape;1094;p40"/>
          <p:cNvCxnSpPr/>
          <p:nvPr/>
        </p:nvCxnSpPr>
        <p:spPr>
          <a:xfrm>
            <a:off x="4090188" y="2497000"/>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1095" name="Google Shape;1095;p40"/>
          <p:cNvCxnSpPr/>
          <p:nvPr/>
        </p:nvCxnSpPr>
        <p:spPr>
          <a:xfrm>
            <a:off x="4090188" y="2497000"/>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1096" name="Google Shape;1096;p40"/>
          <p:cNvCxnSpPr/>
          <p:nvPr/>
        </p:nvCxnSpPr>
        <p:spPr>
          <a:xfrm>
            <a:off x="4090188" y="2497000"/>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1097" name="Google Shape;1097;p40"/>
          <p:cNvCxnSpPr/>
          <p:nvPr/>
        </p:nvCxnSpPr>
        <p:spPr>
          <a:xfrm>
            <a:off x="4090188" y="2497000"/>
            <a:ext cx="1711200" cy="1524000"/>
          </a:xfrm>
          <a:prstGeom prst="straightConnector1">
            <a:avLst/>
          </a:prstGeom>
          <a:noFill/>
          <a:ln cap="flat" cmpd="sng" w="9525">
            <a:solidFill>
              <a:schemeClr val="dk2"/>
            </a:solidFill>
            <a:prstDash val="solid"/>
            <a:round/>
            <a:headEnd len="med" w="med" type="none"/>
            <a:tailEnd len="med" w="med" type="triangle"/>
          </a:ln>
        </p:spPr>
      </p:cxnSp>
      <p:cxnSp>
        <p:nvCxnSpPr>
          <p:cNvPr id="1098" name="Google Shape;1098;p40"/>
          <p:cNvCxnSpPr/>
          <p:nvPr/>
        </p:nvCxnSpPr>
        <p:spPr>
          <a:xfrm>
            <a:off x="4090188" y="2801800"/>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1099" name="Google Shape;1099;p40"/>
          <p:cNvCxnSpPr/>
          <p:nvPr/>
        </p:nvCxnSpPr>
        <p:spPr>
          <a:xfrm>
            <a:off x="4090188" y="2801800"/>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1100" name="Google Shape;1100;p40"/>
          <p:cNvCxnSpPr/>
          <p:nvPr/>
        </p:nvCxnSpPr>
        <p:spPr>
          <a:xfrm>
            <a:off x="4090188" y="2801800"/>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1101" name="Google Shape;1101;p40"/>
          <p:cNvCxnSpPr/>
          <p:nvPr/>
        </p:nvCxnSpPr>
        <p:spPr>
          <a:xfrm>
            <a:off x="4090188" y="2801800"/>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1102" name="Google Shape;1102;p40"/>
          <p:cNvCxnSpPr/>
          <p:nvPr/>
        </p:nvCxnSpPr>
        <p:spPr>
          <a:xfrm>
            <a:off x="4090188" y="3106600"/>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1103" name="Google Shape;1103;p40"/>
          <p:cNvCxnSpPr/>
          <p:nvPr/>
        </p:nvCxnSpPr>
        <p:spPr>
          <a:xfrm>
            <a:off x="4090188" y="3106600"/>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1104" name="Google Shape;1104;p40"/>
          <p:cNvCxnSpPr/>
          <p:nvPr/>
        </p:nvCxnSpPr>
        <p:spPr>
          <a:xfrm>
            <a:off x="4090188" y="3106600"/>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1105" name="Google Shape;1105;p40"/>
          <p:cNvCxnSpPr/>
          <p:nvPr/>
        </p:nvCxnSpPr>
        <p:spPr>
          <a:xfrm>
            <a:off x="4090188" y="3106600"/>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1106" name="Google Shape;1106;p40"/>
          <p:cNvCxnSpPr/>
          <p:nvPr/>
        </p:nvCxnSpPr>
        <p:spPr>
          <a:xfrm flipH="1" rot="10800000">
            <a:off x="4090188" y="3106600"/>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1107" name="Google Shape;1107;p40"/>
          <p:cNvCxnSpPr/>
          <p:nvPr/>
        </p:nvCxnSpPr>
        <p:spPr>
          <a:xfrm>
            <a:off x="4090188" y="3411400"/>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1108" name="Google Shape;1108;p40"/>
          <p:cNvCxnSpPr/>
          <p:nvPr/>
        </p:nvCxnSpPr>
        <p:spPr>
          <a:xfrm>
            <a:off x="4090188" y="3411400"/>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1109" name="Google Shape;1109;p40"/>
          <p:cNvCxnSpPr/>
          <p:nvPr/>
        </p:nvCxnSpPr>
        <p:spPr>
          <a:xfrm>
            <a:off x="4090188" y="3411400"/>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1110" name="Google Shape;1110;p40"/>
          <p:cNvCxnSpPr>
            <a:stCxn id="1085" idx="3"/>
          </p:cNvCxnSpPr>
          <p:nvPr/>
        </p:nvCxnSpPr>
        <p:spPr>
          <a:xfrm flipH="1" rot="10800000">
            <a:off x="4090200" y="3106613"/>
            <a:ext cx="1711200" cy="1555200"/>
          </a:xfrm>
          <a:prstGeom prst="straightConnector1">
            <a:avLst/>
          </a:prstGeom>
          <a:noFill/>
          <a:ln cap="flat" cmpd="sng" w="9525">
            <a:solidFill>
              <a:schemeClr val="dk2"/>
            </a:solidFill>
            <a:prstDash val="solid"/>
            <a:round/>
            <a:headEnd len="med" w="med" type="none"/>
            <a:tailEnd len="med" w="med" type="triangle"/>
          </a:ln>
        </p:spPr>
      </p:cxnSp>
      <p:cxnSp>
        <p:nvCxnSpPr>
          <p:cNvPr id="1111" name="Google Shape;1111;p40"/>
          <p:cNvCxnSpPr>
            <a:stCxn id="1085" idx="3"/>
          </p:cNvCxnSpPr>
          <p:nvPr/>
        </p:nvCxnSpPr>
        <p:spPr>
          <a:xfrm flipH="1" rot="10800000">
            <a:off x="4090200" y="3411413"/>
            <a:ext cx="1711200" cy="1250400"/>
          </a:xfrm>
          <a:prstGeom prst="straightConnector1">
            <a:avLst/>
          </a:prstGeom>
          <a:noFill/>
          <a:ln cap="flat" cmpd="sng" w="9525">
            <a:solidFill>
              <a:schemeClr val="dk2"/>
            </a:solidFill>
            <a:prstDash val="solid"/>
            <a:round/>
            <a:headEnd len="med" w="med" type="none"/>
            <a:tailEnd len="med" w="med" type="triangle"/>
          </a:ln>
        </p:spPr>
      </p:cxnSp>
      <p:cxnSp>
        <p:nvCxnSpPr>
          <p:cNvPr id="1112" name="Google Shape;1112;p40"/>
          <p:cNvCxnSpPr>
            <a:stCxn id="1085" idx="3"/>
          </p:cNvCxnSpPr>
          <p:nvPr/>
        </p:nvCxnSpPr>
        <p:spPr>
          <a:xfrm flipH="1" rot="10800000">
            <a:off x="4090200" y="3716213"/>
            <a:ext cx="1711200" cy="945600"/>
          </a:xfrm>
          <a:prstGeom prst="straightConnector1">
            <a:avLst/>
          </a:prstGeom>
          <a:noFill/>
          <a:ln cap="flat" cmpd="sng" w="9525">
            <a:solidFill>
              <a:schemeClr val="dk2"/>
            </a:solidFill>
            <a:prstDash val="solid"/>
            <a:round/>
            <a:headEnd len="med" w="med" type="none"/>
            <a:tailEnd len="med" w="med" type="triangle"/>
          </a:ln>
        </p:spPr>
      </p:cxnSp>
      <p:cxnSp>
        <p:nvCxnSpPr>
          <p:cNvPr id="1113" name="Google Shape;1113;p40"/>
          <p:cNvCxnSpPr>
            <a:stCxn id="1085" idx="3"/>
          </p:cNvCxnSpPr>
          <p:nvPr/>
        </p:nvCxnSpPr>
        <p:spPr>
          <a:xfrm flipH="1" rot="10800000">
            <a:off x="4090200" y="4021013"/>
            <a:ext cx="1711200" cy="640800"/>
          </a:xfrm>
          <a:prstGeom prst="straightConnector1">
            <a:avLst/>
          </a:prstGeom>
          <a:noFill/>
          <a:ln cap="flat" cmpd="sng" w="9525">
            <a:solidFill>
              <a:schemeClr val="dk2"/>
            </a:solidFill>
            <a:prstDash val="solid"/>
            <a:round/>
            <a:headEnd len="med" w="med" type="none"/>
            <a:tailEnd len="med" w="med" type="triangle"/>
          </a:ln>
        </p:spPr>
      </p:cxnSp>
      <p:cxnSp>
        <p:nvCxnSpPr>
          <p:cNvPr id="1114" name="Google Shape;1114;p40"/>
          <p:cNvCxnSpPr/>
          <p:nvPr/>
        </p:nvCxnSpPr>
        <p:spPr>
          <a:xfrm flipH="1" rot="10800000">
            <a:off x="4090188" y="3106600"/>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1115" name="Google Shape;1115;p40"/>
          <p:cNvCxnSpPr/>
          <p:nvPr/>
        </p:nvCxnSpPr>
        <p:spPr>
          <a:xfrm flipH="1" rot="10800000">
            <a:off x="4090188" y="3411400"/>
            <a:ext cx="1711200" cy="609600"/>
          </a:xfrm>
          <a:prstGeom prst="straightConnector1">
            <a:avLst/>
          </a:prstGeom>
          <a:noFill/>
          <a:ln cap="flat" cmpd="sng" w="9525">
            <a:solidFill>
              <a:schemeClr val="dk2"/>
            </a:solidFill>
            <a:prstDash val="solid"/>
            <a:round/>
            <a:headEnd len="med" w="med" type="none"/>
            <a:tailEnd len="med" w="med" type="triangle"/>
          </a:ln>
        </p:spPr>
      </p:cxnSp>
      <p:cxnSp>
        <p:nvCxnSpPr>
          <p:cNvPr id="1116" name="Google Shape;1116;p40"/>
          <p:cNvCxnSpPr/>
          <p:nvPr/>
        </p:nvCxnSpPr>
        <p:spPr>
          <a:xfrm flipH="1" rot="10800000">
            <a:off x="4090188" y="3716200"/>
            <a:ext cx="1711200" cy="304800"/>
          </a:xfrm>
          <a:prstGeom prst="straightConnector1">
            <a:avLst/>
          </a:prstGeom>
          <a:noFill/>
          <a:ln cap="flat" cmpd="sng" w="9525">
            <a:solidFill>
              <a:schemeClr val="dk2"/>
            </a:solidFill>
            <a:prstDash val="solid"/>
            <a:round/>
            <a:headEnd len="med" w="med" type="none"/>
            <a:tailEnd len="med" w="med" type="triangle"/>
          </a:ln>
        </p:spPr>
      </p:cxnSp>
      <p:cxnSp>
        <p:nvCxnSpPr>
          <p:cNvPr id="1117" name="Google Shape;1117;p40"/>
          <p:cNvCxnSpPr/>
          <p:nvPr/>
        </p:nvCxnSpPr>
        <p:spPr>
          <a:xfrm>
            <a:off x="4090188" y="4021000"/>
            <a:ext cx="1711200" cy="0"/>
          </a:xfrm>
          <a:prstGeom prst="straightConnector1">
            <a:avLst/>
          </a:prstGeom>
          <a:noFill/>
          <a:ln cap="flat" cmpd="sng" w="9525">
            <a:solidFill>
              <a:schemeClr val="dk2"/>
            </a:solidFill>
            <a:prstDash val="solid"/>
            <a:round/>
            <a:headEnd len="med" w="med" type="none"/>
            <a:tailEnd len="med" w="med" type="triangle"/>
          </a:ln>
        </p:spPr>
      </p:cxnSp>
      <p:cxnSp>
        <p:nvCxnSpPr>
          <p:cNvPr id="1118" name="Google Shape;1118;p40"/>
          <p:cNvCxnSpPr/>
          <p:nvPr/>
        </p:nvCxnSpPr>
        <p:spPr>
          <a:xfrm flipH="1" rot="10800000">
            <a:off x="4090188" y="3106600"/>
            <a:ext cx="1711200" cy="1219200"/>
          </a:xfrm>
          <a:prstGeom prst="straightConnector1">
            <a:avLst/>
          </a:prstGeom>
          <a:noFill/>
          <a:ln cap="flat" cmpd="sng" w="9525">
            <a:solidFill>
              <a:schemeClr val="dk2"/>
            </a:solidFill>
            <a:prstDash val="solid"/>
            <a:round/>
            <a:headEnd len="med" w="med" type="none"/>
            <a:tailEnd len="med" w="med" type="triangle"/>
          </a:ln>
        </p:spPr>
      </p:cxnSp>
      <p:cxnSp>
        <p:nvCxnSpPr>
          <p:cNvPr id="1119" name="Google Shape;1119;p40"/>
          <p:cNvCxnSpPr/>
          <p:nvPr/>
        </p:nvCxnSpPr>
        <p:spPr>
          <a:xfrm flipH="1" rot="10800000">
            <a:off x="4090188" y="3411400"/>
            <a:ext cx="1711200" cy="914400"/>
          </a:xfrm>
          <a:prstGeom prst="straightConnector1">
            <a:avLst/>
          </a:prstGeom>
          <a:noFill/>
          <a:ln cap="flat" cmpd="sng" w="9525">
            <a:solidFill>
              <a:schemeClr val="dk2"/>
            </a:solidFill>
            <a:prstDash val="solid"/>
            <a:round/>
            <a:headEnd len="med" w="med" type="none"/>
            <a:tailEnd len="med" w="med" type="triangle"/>
          </a:ln>
        </p:spPr>
      </p:cxnSp>
      <p:cxnSp>
        <p:nvCxnSpPr>
          <p:cNvPr id="1120" name="Google Shape;1120;p40"/>
          <p:cNvCxnSpPr/>
          <p:nvPr/>
        </p:nvCxnSpPr>
        <p:spPr>
          <a:xfrm flipH="1" rot="10800000">
            <a:off x="4090188" y="3716200"/>
            <a:ext cx="1711200" cy="609300"/>
          </a:xfrm>
          <a:prstGeom prst="straightConnector1">
            <a:avLst/>
          </a:prstGeom>
          <a:noFill/>
          <a:ln cap="flat" cmpd="sng" w="9525">
            <a:solidFill>
              <a:schemeClr val="dk2"/>
            </a:solidFill>
            <a:prstDash val="solid"/>
            <a:round/>
            <a:headEnd len="med" w="med" type="none"/>
            <a:tailEnd len="med" w="med" type="triangle"/>
          </a:ln>
        </p:spPr>
      </p:cxnSp>
      <p:cxnSp>
        <p:nvCxnSpPr>
          <p:cNvPr id="1121" name="Google Shape;1121;p40"/>
          <p:cNvCxnSpPr/>
          <p:nvPr/>
        </p:nvCxnSpPr>
        <p:spPr>
          <a:xfrm flipH="1" rot="10800000">
            <a:off x="4090188" y="4021000"/>
            <a:ext cx="1711200" cy="304800"/>
          </a:xfrm>
          <a:prstGeom prst="straightConnector1">
            <a:avLst/>
          </a:prstGeom>
          <a:noFill/>
          <a:ln cap="flat" cmpd="sng" w="9525">
            <a:solidFill>
              <a:schemeClr val="dk2"/>
            </a:solidFill>
            <a:prstDash val="solid"/>
            <a:round/>
            <a:headEnd len="med" w="med" type="none"/>
            <a:tailEnd len="med" w="med" type="triangle"/>
          </a:ln>
        </p:spPr>
      </p:cxnSp>
      <p:grpSp>
        <p:nvGrpSpPr>
          <p:cNvPr id="1122" name="Google Shape;1122;p40"/>
          <p:cNvGrpSpPr/>
          <p:nvPr/>
        </p:nvGrpSpPr>
        <p:grpSpPr>
          <a:xfrm>
            <a:off x="2912850" y="804825"/>
            <a:ext cx="812400" cy="1239328"/>
            <a:chOff x="1501050" y="2079425"/>
            <a:chExt cx="812400" cy="1239328"/>
          </a:xfrm>
        </p:grpSpPr>
        <p:sp>
          <p:nvSpPr>
            <p:cNvPr id="1123" name="Google Shape;1123;p40"/>
            <p:cNvSpPr txBox="1"/>
            <p:nvPr/>
          </p:nvSpPr>
          <p:spPr>
            <a:xfrm>
              <a:off x="1501050" y="2079425"/>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1124" name="Google Shape;1124;p40"/>
            <p:cNvSpPr txBox="1"/>
            <p:nvPr/>
          </p:nvSpPr>
          <p:spPr>
            <a:xfrm>
              <a:off x="1501050" y="237963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accent3"/>
                  </a:solidFill>
                  <a:latin typeface="Lato"/>
                  <a:ea typeface="Lato"/>
                  <a:cs typeface="Lato"/>
                  <a:sym typeface="Lato"/>
                </a:rPr>
                <a:t>drove</a:t>
              </a:r>
              <a:endParaRPr b="1" sz="1000">
                <a:solidFill>
                  <a:schemeClr val="accent3"/>
                </a:solidFill>
                <a:latin typeface="Lato"/>
                <a:ea typeface="Lato"/>
                <a:cs typeface="Lato"/>
                <a:sym typeface="Lato"/>
              </a:endParaRPr>
            </a:p>
          </p:txBody>
        </p:sp>
        <p:sp>
          <p:nvSpPr>
            <p:cNvPr id="1125" name="Google Shape;1125;p40"/>
            <p:cNvSpPr txBox="1"/>
            <p:nvPr/>
          </p:nvSpPr>
          <p:spPr>
            <a:xfrm>
              <a:off x="1501050" y="267984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1126" name="Google Shape;1126;p40"/>
            <p:cNvSpPr txBox="1"/>
            <p:nvPr/>
          </p:nvSpPr>
          <p:spPr>
            <a:xfrm>
              <a:off x="1501050" y="2980053"/>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p:txBody>
        </p:sp>
      </p:grpSp>
      <p:sp>
        <p:nvSpPr>
          <p:cNvPr id="1127" name="Google Shape;1127;p40"/>
          <p:cNvSpPr/>
          <p:nvPr/>
        </p:nvSpPr>
        <p:spPr>
          <a:xfrm>
            <a:off x="3725400" y="2361163"/>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1128" name="Google Shape;1128;p40"/>
          <p:cNvSpPr/>
          <p:nvPr/>
        </p:nvSpPr>
        <p:spPr>
          <a:xfrm>
            <a:off x="3725400" y="2665963"/>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1129" name="Google Shape;1129;p40"/>
          <p:cNvSpPr/>
          <p:nvPr/>
        </p:nvSpPr>
        <p:spPr>
          <a:xfrm>
            <a:off x="3725400" y="2970763"/>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rPr>
              <a:t>1</a:t>
            </a:r>
            <a:endParaRPr b="1">
              <a:solidFill>
                <a:schemeClr val="accent3"/>
              </a:solidFill>
            </a:endParaRPr>
          </a:p>
        </p:txBody>
      </p:sp>
      <p:sp>
        <p:nvSpPr>
          <p:cNvPr id="1130" name="Google Shape;1130;p40"/>
          <p:cNvSpPr/>
          <p:nvPr/>
        </p:nvSpPr>
        <p:spPr>
          <a:xfrm>
            <a:off x="3725400" y="3275563"/>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grpSp>
        <p:nvGrpSpPr>
          <p:cNvPr id="1131" name="Google Shape;1131;p40"/>
          <p:cNvGrpSpPr/>
          <p:nvPr/>
        </p:nvGrpSpPr>
        <p:grpSpPr>
          <a:xfrm>
            <a:off x="2912850" y="2361163"/>
            <a:ext cx="812400" cy="1239328"/>
            <a:chOff x="1501050" y="2079425"/>
            <a:chExt cx="812400" cy="1239328"/>
          </a:xfrm>
        </p:grpSpPr>
        <p:sp>
          <p:nvSpPr>
            <p:cNvPr id="1132" name="Google Shape;1132;p40"/>
            <p:cNvSpPr txBox="1"/>
            <p:nvPr/>
          </p:nvSpPr>
          <p:spPr>
            <a:xfrm>
              <a:off x="1501050" y="2079425"/>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1133" name="Google Shape;1133;p40"/>
            <p:cNvSpPr txBox="1"/>
            <p:nvPr/>
          </p:nvSpPr>
          <p:spPr>
            <a:xfrm>
              <a:off x="1501050" y="237963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1134" name="Google Shape;1134;p40"/>
            <p:cNvSpPr txBox="1"/>
            <p:nvPr/>
          </p:nvSpPr>
          <p:spPr>
            <a:xfrm>
              <a:off x="1501050" y="267984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accent3"/>
                  </a:solidFill>
                  <a:latin typeface="Lato"/>
                  <a:ea typeface="Lato"/>
                  <a:cs typeface="Lato"/>
                  <a:sym typeface="Lato"/>
                </a:rPr>
                <a:t>my</a:t>
              </a:r>
              <a:endParaRPr b="1" sz="1000">
                <a:solidFill>
                  <a:schemeClr val="accent3"/>
                </a:solidFill>
                <a:latin typeface="Lato"/>
                <a:ea typeface="Lato"/>
                <a:cs typeface="Lato"/>
                <a:sym typeface="Lato"/>
              </a:endParaRPr>
            </a:p>
          </p:txBody>
        </p:sp>
        <p:sp>
          <p:nvSpPr>
            <p:cNvPr id="1135" name="Google Shape;1135;p40"/>
            <p:cNvSpPr txBox="1"/>
            <p:nvPr/>
          </p:nvSpPr>
          <p:spPr>
            <a:xfrm>
              <a:off x="1501050" y="2980053"/>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p:txBody>
        </p:sp>
      </p:grpSp>
      <p:sp>
        <p:nvSpPr>
          <p:cNvPr id="1136" name="Google Shape;1136;p40"/>
          <p:cNvSpPr/>
          <p:nvPr/>
        </p:nvSpPr>
        <p:spPr>
          <a:xfrm>
            <a:off x="3725400" y="3904163"/>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1137" name="Google Shape;1137;p40"/>
          <p:cNvSpPr/>
          <p:nvPr/>
        </p:nvSpPr>
        <p:spPr>
          <a:xfrm>
            <a:off x="3725400" y="4208963"/>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1085" name="Google Shape;1085;p40"/>
          <p:cNvSpPr/>
          <p:nvPr/>
        </p:nvSpPr>
        <p:spPr>
          <a:xfrm>
            <a:off x="3725400" y="4513763"/>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1089" name="Google Shape;1089;p40"/>
          <p:cNvSpPr/>
          <p:nvPr/>
        </p:nvSpPr>
        <p:spPr>
          <a:xfrm>
            <a:off x="3725400" y="4818563"/>
            <a:ext cx="3648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rPr>
              <a:t>1</a:t>
            </a:r>
            <a:endParaRPr b="1">
              <a:solidFill>
                <a:schemeClr val="accent3"/>
              </a:solidFill>
            </a:endParaRPr>
          </a:p>
        </p:txBody>
      </p:sp>
      <p:grpSp>
        <p:nvGrpSpPr>
          <p:cNvPr id="1138" name="Google Shape;1138;p40"/>
          <p:cNvGrpSpPr/>
          <p:nvPr/>
        </p:nvGrpSpPr>
        <p:grpSpPr>
          <a:xfrm>
            <a:off x="2912850" y="3904163"/>
            <a:ext cx="812400" cy="1239328"/>
            <a:chOff x="1501050" y="2079425"/>
            <a:chExt cx="812400" cy="1239328"/>
          </a:xfrm>
        </p:grpSpPr>
        <p:sp>
          <p:nvSpPr>
            <p:cNvPr id="1139" name="Google Shape;1139;p40"/>
            <p:cNvSpPr txBox="1"/>
            <p:nvPr/>
          </p:nvSpPr>
          <p:spPr>
            <a:xfrm>
              <a:off x="1501050" y="2079425"/>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1140" name="Google Shape;1140;p40"/>
            <p:cNvSpPr txBox="1"/>
            <p:nvPr/>
          </p:nvSpPr>
          <p:spPr>
            <a:xfrm>
              <a:off x="1501050" y="237963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1141" name="Google Shape;1141;p40"/>
            <p:cNvSpPr txBox="1"/>
            <p:nvPr/>
          </p:nvSpPr>
          <p:spPr>
            <a:xfrm>
              <a:off x="1501050" y="2679844"/>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1142" name="Google Shape;1142;p40"/>
            <p:cNvSpPr txBox="1"/>
            <p:nvPr/>
          </p:nvSpPr>
          <p:spPr>
            <a:xfrm>
              <a:off x="1501050" y="2980053"/>
              <a:ext cx="81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accent3"/>
                  </a:solidFill>
                  <a:latin typeface="Lato"/>
                  <a:ea typeface="Lato"/>
                  <a:cs typeface="Lato"/>
                  <a:sym typeface="Lato"/>
                </a:rPr>
                <a:t>car</a:t>
              </a:r>
              <a:endParaRPr b="1" sz="1000">
                <a:solidFill>
                  <a:schemeClr val="accent3"/>
                </a:solidFill>
                <a:latin typeface="Lato"/>
                <a:ea typeface="Lato"/>
                <a:cs typeface="Lato"/>
                <a:sym typeface="Lato"/>
              </a:endParaRPr>
            </a:p>
          </p:txBody>
        </p:sp>
      </p:grpSp>
      <p:cxnSp>
        <p:nvCxnSpPr>
          <p:cNvPr id="1143" name="Google Shape;1143;p40"/>
          <p:cNvCxnSpPr>
            <a:stCxn id="1007" idx="3"/>
            <a:endCxn id="1069" idx="1"/>
          </p:cNvCxnSpPr>
          <p:nvPr/>
        </p:nvCxnSpPr>
        <p:spPr>
          <a:xfrm>
            <a:off x="4090200" y="1257675"/>
            <a:ext cx="1711200" cy="1544100"/>
          </a:xfrm>
          <a:prstGeom prst="straightConnector1">
            <a:avLst/>
          </a:prstGeom>
          <a:noFill/>
          <a:ln cap="flat" cmpd="sng" w="9525">
            <a:solidFill>
              <a:schemeClr val="dk2"/>
            </a:solidFill>
            <a:prstDash val="solid"/>
            <a:round/>
            <a:headEnd len="med" w="med" type="none"/>
            <a:tailEnd len="med" w="med" type="triangle"/>
          </a:ln>
        </p:spPr>
      </p:cxnSp>
      <p:cxnSp>
        <p:nvCxnSpPr>
          <p:cNvPr id="1144" name="Google Shape;1144;p40"/>
          <p:cNvCxnSpPr>
            <a:stCxn id="1007" idx="3"/>
            <a:endCxn id="1070" idx="1"/>
          </p:cNvCxnSpPr>
          <p:nvPr/>
        </p:nvCxnSpPr>
        <p:spPr>
          <a:xfrm>
            <a:off x="4090200" y="1257675"/>
            <a:ext cx="1711200" cy="1848900"/>
          </a:xfrm>
          <a:prstGeom prst="straightConnector1">
            <a:avLst/>
          </a:prstGeom>
          <a:noFill/>
          <a:ln cap="flat" cmpd="sng" w="9525">
            <a:solidFill>
              <a:schemeClr val="dk2"/>
            </a:solidFill>
            <a:prstDash val="solid"/>
            <a:round/>
            <a:headEnd len="med" w="med" type="none"/>
            <a:tailEnd len="med" w="med" type="triangle"/>
          </a:ln>
        </p:spPr>
      </p:cxnSp>
      <p:cxnSp>
        <p:nvCxnSpPr>
          <p:cNvPr id="1145" name="Google Shape;1145;p40"/>
          <p:cNvCxnSpPr>
            <a:endCxn id="1071" idx="1"/>
          </p:cNvCxnSpPr>
          <p:nvPr/>
        </p:nvCxnSpPr>
        <p:spPr>
          <a:xfrm>
            <a:off x="4090188" y="1257700"/>
            <a:ext cx="1711200" cy="2153700"/>
          </a:xfrm>
          <a:prstGeom prst="straightConnector1">
            <a:avLst/>
          </a:prstGeom>
          <a:noFill/>
          <a:ln cap="flat" cmpd="sng" w="9525">
            <a:solidFill>
              <a:schemeClr val="dk2"/>
            </a:solidFill>
            <a:prstDash val="solid"/>
            <a:round/>
            <a:headEnd len="med" w="med" type="none"/>
            <a:tailEnd len="med" w="med" type="triangle"/>
          </a:ln>
        </p:spPr>
      </p:cxnSp>
      <p:cxnSp>
        <p:nvCxnSpPr>
          <p:cNvPr id="1146" name="Google Shape;1146;p40"/>
          <p:cNvCxnSpPr>
            <a:stCxn id="1007" idx="3"/>
            <a:endCxn id="1072" idx="1"/>
          </p:cNvCxnSpPr>
          <p:nvPr/>
        </p:nvCxnSpPr>
        <p:spPr>
          <a:xfrm>
            <a:off x="4090200" y="1257675"/>
            <a:ext cx="1711200" cy="2458500"/>
          </a:xfrm>
          <a:prstGeom prst="straightConnector1">
            <a:avLst/>
          </a:prstGeom>
          <a:noFill/>
          <a:ln cap="flat" cmpd="sng" w="9525">
            <a:solidFill>
              <a:schemeClr val="dk2"/>
            </a:solidFill>
            <a:prstDash val="solid"/>
            <a:round/>
            <a:headEnd len="med" w="med" type="none"/>
            <a:tailEnd len="med" w="med" type="triangle"/>
          </a:ln>
        </p:spPr>
      </p:cxnSp>
      <p:cxnSp>
        <p:nvCxnSpPr>
          <p:cNvPr id="1147" name="Google Shape;1147;p40"/>
          <p:cNvCxnSpPr>
            <a:endCxn id="1073" idx="1"/>
          </p:cNvCxnSpPr>
          <p:nvPr/>
        </p:nvCxnSpPr>
        <p:spPr>
          <a:xfrm>
            <a:off x="4090188" y="1257700"/>
            <a:ext cx="1711200" cy="2763300"/>
          </a:xfrm>
          <a:prstGeom prst="straightConnector1">
            <a:avLst/>
          </a:prstGeom>
          <a:noFill/>
          <a:ln cap="flat" cmpd="sng" w="9525">
            <a:solidFill>
              <a:schemeClr val="dk2"/>
            </a:solidFill>
            <a:prstDash val="solid"/>
            <a:round/>
            <a:headEnd len="med" w="med" type="none"/>
            <a:tailEnd len="med" w="med" type="triangle"/>
          </a:ln>
        </p:spPr>
      </p:cxnSp>
      <p:cxnSp>
        <p:nvCxnSpPr>
          <p:cNvPr id="1148" name="Google Shape;1148;p40"/>
          <p:cNvCxnSpPr>
            <a:stCxn id="1008" idx="3"/>
            <a:endCxn id="1069" idx="1"/>
          </p:cNvCxnSpPr>
          <p:nvPr/>
        </p:nvCxnSpPr>
        <p:spPr>
          <a:xfrm>
            <a:off x="4090200" y="1562475"/>
            <a:ext cx="1711200" cy="1239300"/>
          </a:xfrm>
          <a:prstGeom prst="straightConnector1">
            <a:avLst/>
          </a:prstGeom>
          <a:noFill/>
          <a:ln cap="flat" cmpd="sng" w="9525">
            <a:solidFill>
              <a:schemeClr val="dk2"/>
            </a:solidFill>
            <a:prstDash val="solid"/>
            <a:round/>
            <a:headEnd len="med" w="med" type="none"/>
            <a:tailEnd len="med" w="med" type="triangle"/>
          </a:ln>
        </p:spPr>
      </p:cxnSp>
      <p:cxnSp>
        <p:nvCxnSpPr>
          <p:cNvPr id="1149" name="Google Shape;1149;p40"/>
          <p:cNvCxnSpPr>
            <a:stCxn id="1008" idx="3"/>
            <a:endCxn id="1070" idx="1"/>
          </p:cNvCxnSpPr>
          <p:nvPr/>
        </p:nvCxnSpPr>
        <p:spPr>
          <a:xfrm>
            <a:off x="4090200" y="1562475"/>
            <a:ext cx="1711200" cy="1544100"/>
          </a:xfrm>
          <a:prstGeom prst="straightConnector1">
            <a:avLst/>
          </a:prstGeom>
          <a:noFill/>
          <a:ln cap="flat" cmpd="sng" w="9525">
            <a:solidFill>
              <a:schemeClr val="dk2"/>
            </a:solidFill>
            <a:prstDash val="solid"/>
            <a:round/>
            <a:headEnd len="med" w="med" type="none"/>
            <a:tailEnd len="med" w="med" type="triangle"/>
          </a:ln>
        </p:spPr>
      </p:cxnSp>
      <p:cxnSp>
        <p:nvCxnSpPr>
          <p:cNvPr id="1150" name="Google Shape;1150;p40"/>
          <p:cNvCxnSpPr>
            <a:endCxn id="1071" idx="1"/>
          </p:cNvCxnSpPr>
          <p:nvPr/>
        </p:nvCxnSpPr>
        <p:spPr>
          <a:xfrm>
            <a:off x="4090188" y="1562500"/>
            <a:ext cx="1711200" cy="1848900"/>
          </a:xfrm>
          <a:prstGeom prst="straightConnector1">
            <a:avLst/>
          </a:prstGeom>
          <a:noFill/>
          <a:ln cap="flat" cmpd="sng" w="9525">
            <a:solidFill>
              <a:schemeClr val="dk2"/>
            </a:solidFill>
            <a:prstDash val="solid"/>
            <a:round/>
            <a:headEnd len="med" w="med" type="none"/>
            <a:tailEnd len="med" w="med" type="triangle"/>
          </a:ln>
        </p:spPr>
      </p:cxnSp>
      <p:cxnSp>
        <p:nvCxnSpPr>
          <p:cNvPr id="1151" name="Google Shape;1151;p40"/>
          <p:cNvCxnSpPr>
            <a:stCxn id="1008" idx="3"/>
            <a:endCxn id="1072" idx="1"/>
          </p:cNvCxnSpPr>
          <p:nvPr/>
        </p:nvCxnSpPr>
        <p:spPr>
          <a:xfrm>
            <a:off x="4090200" y="1562475"/>
            <a:ext cx="1711200" cy="2153700"/>
          </a:xfrm>
          <a:prstGeom prst="straightConnector1">
            <a:avLst/>
          </a:prstGeom>
          <a:noFill/>
          <a:ln cap="flat" cmpd="sng" w="9525">
            <a:solidFill>
              <a:schemeClr val="dk2"/>
            </a:solidFill>
            <a:prstDash val="solid"/>
            <a:round/>
            <a:headEnd len="med" w="med" type="none"/>
            <a:tailEnd len="med" w="med" type="triangle"/>
          </a:ln>
        </p:spPr>
      </p:cxnSp>
      <p:cxnSp>
        <p:nvCxnSpPr>
          <p:cNvPr id="1152" name="Google Shape;1152;p40"/>
          <p:cNvCxnSpPr>
            <a:stCxn id="1008" idx="3"/>
            <a:endCxn id="1073" idx="1"/>
          </p:cNvCxnSpPr>
          <p:nvPr/>
        </p:nvCxnSpPr>
        <p:spPr>
          <a:xfrm>
            <a:off x="4090200" y="1562475"/>
            <a:ext cx="1711200" cy="2458500"/>
          </a:xfrm>
          <a:prstGeom prst="straightConnector1">
            <a:avLst/>
          </a:prstGeom>
          <a:noFill/>
          <a:ln cap="flat" cmpd="sng" w="9525">
            <a:solidFill>
              <a:schemeClr val="dk2"/>
            </a:solidFill>
            <a:prstDash val="solid"/>
            <a:round/>
            <a:headEnd len="med" w="med" type="none"/>
            <a:tailEnd len="med" w="med" type="triangle"/>
          </a:ln>
        </p:spPr>
      </p:cxnSp>
      <p:cxnSp>
        <p:nvCxnSpPr>
          <p:cNvPr id="1153" name="Google Shape;1153;p40"/>
          <p:cNvCxnSpPr>
            <a:stCxn id="1009" idx="3"/>
            <a:endCxn id="1069" idx="1"/>
          </p:cNvCxnSpPr>
          <p:nvPr/>
        </p:nvCxnSpPr>
        <p:spPr>
          <a:xfrm>
            <a:off x="4090200" y="1867275"/>
            <a:ext cx="1711200" cy="934500"/>
          </a:xfrm>
          <a:prstGeom prst="straightConnector1">
            <a:avLst/>
          </a:prstGeom>
          <a:noFill/>
          <a:ln cap="flat" cmpd="sng" w="9525">
            <a:solidFill>
              <a:schemeClr val="dk2"/>
            </a:solidFill>
            <a:prstDash val="solid"/>
            <a:round/>
            <a:headEnd len="med" w="med" type="none"/>
            <a:tailEnd len="med" w="med" type="triangle"/>
          </a:ln>
        </p:spPr>
      </p:cxnSp>
      <p:cxnSp>
        <p:nvCxnSpPr>
          <p:cNvPr id="1154" name="Google Shape;1154;p40"/>
          <p:cNvCxnSpPr>
            <a:stCxn id="1009" idx="3"/>
            <a:endCxn id="1070" idx="1"/>
          </p:cNvCxnSpPr>
          <p:nvPr/>
        </p:nvCxnSpPr>
        <p:spPr>
          <a:xfrm>
            <a:off x="4090200" y="1867275"/>
            <a:ext cx="1711200" cy="1239300"/>
          </a:xfrm>
          <a:prstGeom prst="straightConnector1">
            <a:avLst/>
          </a:prstGeom>
          <a:noFill/>
          <a:ln cap="flat" cmpd="sng" w="9525">
            <a:solidFill>
              <a:schemeClr val="dk2"/>
            </a:solidFill>
            <a:prstDash val="solid"/>
            <a:round/>
            <a:headEnd len="med" w="med" type="none"/>
            <a:tailEnd len="med" w="med" type="triangle"/>
          </a:ln>
        </p:spPr>
      </p:cxnSp>
      <p:cxnSp>
        <p:nvCxnSpPr>
          <p:cNvPr id="1155" name="Google Shape;1155;p40"/>
          <p:cNvCxnSpPr>
            <a:stCxn id="1009" idx="3"/>
            <a:endCxn id="1071" idx="1"/>
          </p:cNvCxnSpPr>
          <p:nvPr/>
        </p:nvCxnSpPr>
        <p:spPr>
          <a:xfrm>
            <a:off x="4090200" y="1867275"/>
            <a:ext cx="1711200" cy="1544100"/>
          </a:xfrm>
          <a:prstGeom prst="straightConnector1">
            <a:avLst/>
          </a:prstGeom>
          <a:noFill/>
          <a:ln cap="flat" cmpd="sng" w="9525">
            <a:solidFill>
              <a:schemeClr val="dk2"/>
            </a:solidFill>
            <a:prstDash val="solid"/>
            <a:round/>
            <a:headEnd len="med" w="med" type="none"/>
            <a:tailEnd len="med" w="med" type="triangle"/>
          </a:ln>
        </p:spPr>
      </p:cxnSp>
      <p:cxnSp>
        <p:nvCxnSpPr>
          <p:cNvPr id="1156" name="Google Shape;1156;p40"/>
          <p:cNvCxnSpPr>
            <a:stCxn id="1009" idx="3"/>
            <a:endCxn id="1072" idx="1"/>
          </p:cNvCxnSpPr>
          <p:nvPr/>
        </p:nvCxnSpPr>
        <p:spPr>
          <a:xfrm>
            <a:off x="4090200" y="1867275"/>
            <a:ext cx="1711200" cy="1848900"/>
          </a:xfrm>
          <a:prstGeom prst="straightConnector1">
            <a:avLst/>
          </a:prstGeom>
          <a:noFill/>
          <a:ln cap="flat" cmpd="sng" w="9525">
            <a:solidFill>
              <a:schemeClr val="dk2"/>
            </a:solidFill>
            <a:prstDash val="solid"/>
            <a:round/>
            <a:headEnd len="med" w="med" type="none"/>
            <a:tailEnd len="med" w="med" type="triangle"/>
          </a:ln>
        </p:spPr>
      </p:cxnSp>
      <p:cxnSp>
        <p:nvCxnSpPr>
          <p:cNvPr id="1157" name="Google Shape;1157;p40"/>
          <p:cNvCxnSpPr>
            <a:endCxn id="1073" idx="1"/>
          </p:cNvCxnSpPr>
          <p:nvPr/>
        </p:nvCxnSpPr>
        <p:spPr>
          <a:xfrm>
            <a:off x="4090188" y="1867300"/>
            <a:ext cx="1711200" cy="2153700"/>
          </a:xfrm>
          <a:prstGeom prst="straightConnector1">
            <a:avLst/>
          </a:prstGeom>
          <a:noFill/>
          <a:ln cap="flat" cmpd="sng" w="9525">
            <a:solidFill>
              <a:schemeClr val="dk2"/>
            </a:solidFill>
            <a:prstDash val="solid"/>
            <a:round/>
            <a:headEnd len="med" w="med" type="none"/>
            <a:tailEnd len="med" w="med" type="triangle"/>
          </a:ln>
        </p:spPr>
      </p:cxnSp>
      <p:sp>
        <p:nvSpPr>
          <p:cNvPr id="1158" name="Google Shape;1158;p40"/>
          <p:cNvSpPr txBox="1"/>
          <p:nvPr/>
        </p:nvSpPr>
        <p:spPr>
          <a:xfrm>
            <a:off x="4490838" y="1948738"/>
            <a:ext cx="513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W</a:t>
            </a:r>
            <a:r>
              <a:rPr b="1" baseline="-25000" lang="en">
                <a:latin typeface="Lato"/>
                <a:ea typeface="Lato"/>
                <a:cs typeface="Lato"/>
                <a:sym typeface="Lato"/>
              </a:rPr>
              <a:t>1</a:t>
            </a:r>
            <a:endParaRPr b="1" baseline="-25000">
              <a:latin typeface="Lato"/>
              <a:ea typeface="Lato"/>
              <a:cs typeface="Lato"/>
              <a:sym typeface="Lato"/>
            </a:endParaRPr>
          </a:p>
        </p:txBody>
      </p:sp>
      <p:sp>
        <p:nvSpPr>
          <p:cNvPr id="1159" name="Google Shape;1159;p40"/>
          <p:cNvSpPr txBox="1"/>
          <p:nvPr/>
        </p:nvSpPr>
        <p:spPr>
          <a:xfrm>
            <a:off x="4490838" y="2906500"/>
            <a:ext cx="513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W</a:t>
            </a:r>
            <a:r>
              <a:rPr b="1" baseline="-25000" lang="en">
                <a:latin typeface="Lato"/>
                <a:ea typeface="Lato"/>
                <a:cs typeface="Lato"/>
                <a:sym typeface="Lato"/>
              </a:rPr>
              <a:t>2</a:t>
            </a:r>
            <a:endParaRPr b="1" baseline="-25000">
              <a:latin typeface="Lato"/>
              <a:ea typeface="Lato"/>
              <a:cs typeface="Lato"/>
              <a:sym typeface="Lato"/>
            </a:endParaRPr>
          </a:p>
        </p:txBody>
      </p:sp>
      <p:sp>
        <p:nvSpPr>
          <p:cNvPr id="1160" name="Google Shape;1160;p40"/>
          <p:cNvSpPr txBox="1"/>
          <p:nvPr/>
        </p:nvSpPr>
        <p:spPr>
          <a:xfrm>
            <a:off x="4490838" y="3997450"/>
            <a:ext cx="513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W</a:t>
            </a:r>
            <a:r>
              <a:rPr b="1" baseline="-25000" lang="en">
                <a:latin typeface="Lato"/>
                <a:ea typeface="Lato"/>
                <a:cs typeface="Lato"/>
                <a:sym typeface="Lato"/>
              </a:rPr>
              <a:t>3</a:t>
            </a:r>
            <a:endParaRPr b="1" baseline="-25000">
              <a:latin typeface="Lato"/>
              <a:ea typeface="Lato"/>
              <a:cs typeface="Lato"/>
              <a:sym typeface="Lato"/>
            </a:endParaRPr>
          </a:p>
        </p:txBody>
      </p:sp>
      <p:sp>
        <p:nvSpPr>
          <p:cNvPr id="1161" name="Google Shape;1161;p40"/>
          <p:cNvSpPr txBox="1"/>
          <p:nvPr/>
        </p:nvSpPr>
        <p:spPr>
          <a:xfrm>
            <a:off x="8243550" y="4146991"/>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something</a:t>
            </a:r>
            <a:endParaRPr sz="1000">
              <a:latin typeface="Lato"/>
              <a:ea typeface="Lato"/>
              <a:cs typeface="Lato"/>
              <a:sym typeface="Lato"/>
            </a:endParaRPr>
          </a:p>
        </p:txBody>
      </p:sp>
      <p:sp>
        <p:nvSpPr>
          <p:cNvPr id="1162" name="Google Shape;1162;p40"/>
          <p:cNvSpPr txBox="1"/>
          <p:nvPr/>
        </p:nvSpPr>
        <p:spPr>
          <a:xfrm>
            <a:off x="8243550" y="4447200"/>
            <a:ext cx="108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commensurate</a:t>
            </a:r>
            <a:endParaRPr sz="1000">
              <a:latin typeface="Lato"/>
              <a:ea typeface="Lato"/>
              <a:cs typeface="Lato"/>
              <a:sym typeface="Lato"/>
            </a:endParaRPr>
          </a:p>
        </p:txBody>
      </p:sp>
      <p:sp>
        <p:nvSpPr>
          <p:cNvPr id="1163" name="Google Shape;1163;p40"/>
          <p:cNvSpPr txBox="1"/>
          <p:nvPr/>
        </p:nvSpPr>
        <p:spPr>
          <a:xfrm>
            <a:off x="8243550" y="2045525"/>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Lato"/>
                <a:ea typeface="Lato"/>
                <a:cs typeface="Lato"/>
                <a:sym typeface="Lato"/>
              </a:rPr>
              <a:t>I</a:t>
            </a:r>
            <a:endParaRPr b="1" sz="1000">
              <a:solidFill>
                <a:schemeClr val="dk1"/>
              </a:solidFill>
              <a:latin typeface="Lato"/>
              <a:ea typeface="Lato"/>
              <a:cs typeface="Lato"/>
              <a:sym typeface="Lato"/>
            </a:endParaRPr>
          </a:p>
        </p:txBody>
      </p:sp>
      <p:sp>
        <p:nvSpPr>
          <p:cNvPr id="1164" name="Google Shape;1164;p40"/>
          <p:cNvSpPr txBox="1"/>
          <p:nvPr/>
        </p:nvSpPr>
        <p:spPr>
          <a:xfrm>
            <a:off x="8243550" y="234573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drove</a:t>
            </a:r>
            <a:endParaRPr sz="1000">
              <a:latin typeface="Lato"/>
              <a:ea typeface="Lato"/>
              <a:cs typeface="Lato"/>
              <a:sym typeface="Lato"/>
            </a:endParaRPr>
          </a:p>
        </p:txBody>
      </p:sp>
      <p:sp>
        <p:nvSpPr>
          <p:cNvPr id="1165" name="Google Shape;1165;p40"/>
          <p:cNvSpPr txBox="1"/>
          <p:nvPr/>
        </p:nvSpPr>
        <p:spPr>
          <a:xfrm>
            <a:off x="8243550" y="2645944"/>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1166" name="Google Shape;1166;p40"/>
          <p:cNvSpPr txBox="1"/>
          <p:nvPr/>
        </p:nvSpPr>
        <p:spPr>
          <a:xfrm>
            <a:off x="8243550" y="2946153"/>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p:txBody>
      </p:sp>
      <p:sp>
        <p:nvSpPr>
          <p:cNvPr id="1167" name="Google Shape;1167;p40"/>
          <p:cNvSpPr txBox="1"/>
          <p:nvPr/>
        </p:nvSpPr>
        <p:spPr>
          <a:xfrm>
            <a:off x="8243550" y="3246363"/>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168" name="Google Shape;1168;p40"/>
          <p:cNvSpPr txBox="1"/>
          <p:nvPr/>
        </p:nvSpPr>
        <p:spPr>
          <a:xfrm>
            <a:off x="8243550" y="3546572"/>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1169" name="Google Shape;1169;p40"/>
          <p:cNvSpPr txBox="1"/>
          <p:nvPr/>
        </p:nvSpPr>
        <p:spPr>
          <a:xfrm>
            <a:off x="8243550" y="3846775"/>
            <a:ext cx="100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supermarket</a:t>
            </a:r>
            <a:endParaRPr sz="1000">
              <a:latin typeface="Lato"/>
              <a:ea typeface="Lato"/>
              <a:cs typeface="Lato"/>
              <a:sym typeface="Lato"/>
            </a:endParaRPr>
          </a:p>
        </p:txBody>
      </p:sp>
      <p:sp>
        <p:nvSpPr>
          <p:cNvPr id="1170" name="Google Shape;1170;p40"/>
          <p:cNvSpPr txBox="1"/>
          <p:nvPr>
            <p:ph idx="1" type="body"/>
          </p:nvPr>
        </p:nvSpPr>
        <p:spPr>
          <a:xfrm>
            <a:off x="-24975" y="1404475"/>
            <a:ext cx="3547800" cy="1702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b="1" lang="en"/>
              <a:t>Skip-gram:</a:t>
            </a:r>
            <a:r>
              <a:rPr lang="en"/>
              <a:t> multiple decoders (</a:t>
            </a:r>
            <a:r>
              <a:rPr b="1" lang="en"/>
              <a:t>W’</a:t>
            </a:r>
            <a:r>
              <a:rPr lang="en"/>
              <a:t>) for each </a:t>
            </a:r>
            <a:r>
              <a:rPr b="1" lang="en">
                <a:solidFill>
                  <a:schemeClr val="accent3"/>
                </a:solidFill>
              </a:rPr>
              <a:t>context word</a:t>
            </a:r>
            <a:r>
              <a:rPr lang="en"/>
              <a:t> in the window</a:t>
            </a:r>
            <a:endParaRPr/>
          </a:p>
          <a:p>
            <a:pPr indent="-311150" lvl="0" marL="457200" rtl="0" algn="l">
              <a:spcBef>
                <a:spcPts val="0"/>
              </a:spcBef>
              <a:spcAft>
                <a:spcPts val="0"/>
              </a:spcAft>
              <a:buSzPts val="1300"/>
              <a:buAutoNum type="arabicPeriod"/>
            </a:pPr>
            <a:r>
              <a:rPr b="1" lang="en"/>
              <a:t>CBOW:</a:t>
            </a:r>
            <a:r>
              <a:rPr lang="en"/>
              <a:t> use </a:t>
            </a:r>
            <a:r>
              <a:rPr b="1" lang="en">
                <a:solidFill>
                  <a:schemeClr val="accent3"/>
                </a:solidFill>
              </a:rPr>
              <a:t>context words</a:t>
            </a:r>
            <a:r>
              <a:rPr lang="en"/>
              <a:t> to predict </a:t>
            </a:r>
            <a:r>
              <a:rPr b="1" lang="en">
                <a:solidFill>
                  <a:schemeClr val="dk1"/>
                </a:solidFill>
              </a:rPr>
              <a:t>target word</a:t>
            </a:r>
            <a:r>
              <a:rPr lang="en"/>
              <a:t> (multiple encoders </a:t>
            </a:r>
            <a:r>
              <a:rPr b="1" lang="en"/>
              <a:t>W</a:t>
            </a:r>
            <a:r>
              <a:rPr lang="en"/>
              <a:t>)</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41"/>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Beyond “the next word”</a:t>
            </a:r>
            <a:endParaRPr/>
          </a:p>
        </p:txBody>
      </p:sp>
      <p:grpSp>
        <p:nvGrpSpPr>
          <p:cNvPr id="1176" name="Google Shape;1176;p41"/>
          <p:cNvGrpSpPr/>
          <p:nvPr/>
        </p:nvGrpSpPr>
        <p:grpSpPr>
          <a:xfrm>
            <a:off x="619975" y="2885950"/>
            <a:ext cx="4113650" cy="2078100"/>
            <a:chOff x="619975" y="2885950"/>
            <a:chExt cx="4113650" cy="2078100"/>
          </a:xfrm>
        </p:grpSpPr>
        <p:sp>
          <p:nvSpPr>
            <p:cNvPr id="1177" name="Google Shape;1177;p41"/>
            <p:cNvSpPr/>
            <p:nvPr/>
          </p:nvSpPr>
          <p:spPr>
            <a:xfrm>
              <a:off x="10138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1"/>
            <p:cNvSpPr/>
            <p:nvPr/>
          </p:nvSpPr>
          <p:spPr>
            <a:xfrm>
              <a:off x="10138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1"/>
            <p:cNvSpPr/>
            <p:nvPr/>
          </p:nvSpPr>
          <p:spPr>
            <a:xfrm>
              <a:off x="10138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1"/>
            <p:cNvSpPr/>
            <p:nvPr/>
          </p:nvSpPr>
          <p:spPr>
            <a:xfrm>
              <a:off x="10138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1"/>
            <p:cNvSpPr/>
            <p:nvPr/>
          </p:nvSpPr>
          <p:spPr>
            <a:xfrm>
              <a:off x="223232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1"/>
            <p:cNvSpPr/>
            <p:nvPr/>
          </p:nvSpPr>
          <p:spPr>
            <a:xfrm>
              <a:off x="35270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3" name="Google Shape;1183;p41"/>
            <p:cNvCxnSpPr/>
            <p:nvPr/>
          </p:nvCxnSpPr>
          <p:spPr>
            <a:xfrm>
              <a:off x="11544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184" name="Google Shape;1184;p41"/>
            <p:cNvCxnSpPr/>
            <p:nvPr/>
          </p:nvCxnSpPr>
          <p:spPr>
            <a:xfrm>
              <a:off x="11544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185" name="Google Shape;1185;p41"/>
            <p:cNvCxnSpPr/>
            <p:nvPr/>
          </p:nvCxnSpPr>
          <p:spPr>
            <a:xfrm flipH="1" rot="10800000">
              <a:off x="11544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186" name="Google Shape;1186;p41"/>
            <p:cNvCxnSpPr/>
            <p:nvPr/>
          </p:nvCxnSpPr>
          <p:spPr>
            <a:xfrm flipH="1" rot="10800000">
              <a:off x="11544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187" name="Google Shape;1187;p41"/>
            <p:cNvCxnSpPr/>
            <p:nvPr/>
          </p:nvCxnSpPr>
          <p:spPr>
            <a:xfrm flipH="1" rot="10800000">
              <a:off x="11544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188" name="Google Shape;1188;p41"/>
            <p:cNvCxnSpPr/>
            <p:nvPr/>
          </p:nvCxnSpPr>
          <p:spPr>
            <a:xfrm flipH="1" rot="10800000">
              <a:off x="11544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189" name="Google Shape;1189;p41"/>
            <p:cNvCxnSpPr/>
            <p:nvPr/>
          </p:nvCxnSpPr>
          <p:spPr>
            <a:xfrm>
              <a:off x="11544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190" name="Google Shape;1190;p41"/>
            <p:cNvCxnSpPr/>
            <p:nvPr/>
          </p:nvCxnSpPr>
          <p:spPr>
            <a:xfrm>
              <a:off x="11544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191" name="Google Shape;1191;p41"/>
            <p:cNvSpPr txBox="1"/>
            <p:nvPr/>
          </p:nvSpPr>
          <p:spPr>
            <a:xfrm>
              <a:off x="619975" y="2885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600">
                  <a:solidFill>
                    <a:schemeClr val="accent3"/>
                  </a:solidFill>
                  <a:latin typeface="Lato"/>
                  <a:ea typeface="Lato"/>
                  <a:cs typeface="Lato"/>
                  <a:sym typeface="Lato"/>
                </a:rPr>
                <a:t>I</a:t>
              </a:r>
              <a:endParaRPr b="1" sz="600">
                <a:solidFill>
                  <a:schemeClr val="accent3"/>
                </a:solidFill>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a:t>
              </a:r>
              <a:r>
                <a:rPr lang="en" sz="600">
                  <a:latin typeface="Lato"/>
                  <a:ea typeface="Lato"/>
                  <a:cs typeface="Lato"/>
                  <a:sym typeface="Lato"/>
                </a:rPr>
                <a:t>y</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192" name="Google Shape;1192;p41"/>
            <p:cNvSpPr txBox="1"/>
            <p:nvPr/>
          </p:nvSpPr>
          <p:spPr>
            <a:xfrm>
              <a:off x="619975" y="34193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my</a:t>
              </a:r>
              <a:endParaRPr b="1" sz="600">
                <a:solidFill>
                  <a:schemeClr val="accent3"/>
                </a:solidFill>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193" name="Google Shape;1193;p41"/>
            <p:cNvSpPr txBox="1"/>
            <p:nvPr/>
          </p:nvSpPr>
          <p:spPr>
            <a:xfrm>
              <a:off x="619975" y="38765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car</a:t>
              </a:r>
              <a:endParaRPr b="1" sz="600">
                <a:solidFill>
                  <a:schemeClr val="accent3"/>
                </a:solidFill>
                <a:latin typeface="Lato"/>
                <a:ea typeface="Lato"/>
                <a:cs typeface="Lato"/>
                <a:sym typeface="Lato"/>
              </a:endParaRPr>
            </a:p>
          </p:txBody>
        </p:sp>
        <p:sp>
          <p:nvSpPr>
            <p:cNvPr id="1194" name="Google Shape;1194;p41"/>
            <p:cNvSpPr txBox="1"/>
            <p:nvPr/>
          </p:nvSpPr>
          <p:spPr>
            <a:xfrm>
              <a:off x="619975" y="4409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195" name="Google Shape;1195;p41"/>
            <p:cNvSpPr txBox="1"/>
            <p:nvPr/>
          </p:nvSpPr>
          <p:spPr>
            <a:xfrm>
              <a:off x="3667425" y="3260900"/>
              <a:ext cx="106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l">
                <a:spcBef>
                  <a:spcPts val="0"/>
                </a:spcBef>
                <a:spcAft>
                  <a:spcPts val="0"/>
                </a:spcAft>
                <a:buNone/>
              </a:pPr>
              <a:r>
                <a:rPr b="1" lang="en" sz="1000">
                  <a:solidFill>
                    <a:schemeClr val="dk1"/>
                  </a:solidFill>
                  <a:latin typeface="Lato"/>
                  <a:ea typeface="Lato"/>
                  <a:cs typeface="Lato"/>
                  <a:sym typeface="Lato"/>
                </a:rPr>
                <a:t>drove</a:t>
              </a:r>
              <a:endParaRPr b="1"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my</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c</a:t>
              </a:r>
              <a:r>
                <a:rPr lang="en" sz="1000">
                  <a:solidFill>
                    <a:schemeClr val="dk2"/>
                  </a:solidFill>
                  <a:latin typeface="Lato"/>
                  <a:ea typeface="Lato"/>
                  <a:cs typeface="Lato"/>
                  <a:sym typeface="Lato"/>
                </a:rPr>
                <a:t>ar</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t</a:t>
              </a:r>
              <a:r>
                <a:rPr lang="en" sz="1000">
                  <a:solidFill>
                    <a:schemeClr val="dk2"/>
                  </a:solidFill>
                  <a:latin typeface="Lato"/>
                  <a:ea typeface="Lato"/>
                  <a:cs typeface="Lato"/>
                  <a:sym typeface="Lato"/>
                </a:rPr>
                <a:t>o</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t</a:t>
              </a:r>
              <a:r>
                <a:rPr lang="en" sz="1000">
                  <a:solidFill>
                    <a:schemeClr val="dk2"/>
                  </a:solidFill>
                  <a:latin typeface="Lato"/>
                  <a:ea typeface="Lato"/>
                  <a:cs typeface="Lato"/>
                  <a:sym typeface="Lato"/>
                </a:rPr>
                <a:t>he</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supermarket</a:t>
              </a:r>
              <a:endParaRPr sz="1000">
                <a:solidFill>
                  <a:schemeClr val="dk2"/>
                </a:solidFill>
                <a:latin typeface="Lato"/>
                <a:ea typeface="Lato"/>
                <a:cs typeface="Lato"/>
                <a:sym typeface="Lato"/>
              </a:endParaRPr>
            </a:p>
          </p:txBody>
        </p:sp>
        <p:cxnSp>
          <p:nvCxnSpPr>
            <p:cNvPr id="1196" name="Google Shape;1196;p41"/>
            <p:cNvCxnSpPr/>
            <p:nvPr/>
          </p:nvCxnSpPr>
          <p:spPr>
            <a:xfrm flipH="1" rot="10800000">
              <a:off x="23727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197" name="Google Shape;1197;p41"/>
            <p:cNvCxnSpPr/>
            <p:nvPr/>
          </p:nvCxnSpPr>
          <p:spPr>
            <a:xfrm>
              <a:off x="2372750" y="4092500"/>
              <a:ext cx="1142400" cy="350700"/>
            </a:xfrm>
            <a:prstGeom prst="straightConnector1">
              <a:avLst/>
            </a:prstGeom>
            <a:noFill/>
            <a:ln cap="flat" cmpd="sng" w="9525">
              <a:solidFill>
                <a:schemeClr val="dk2"/>
              </a:solidFill>
              <a:prstDash val="solid"/>
              <a:round/>
              <a:headEnd len="med" w="med" type="none"/>
              <a:tailEnd len="med" w="med" type="none"/>
            </a:ln>
          </p:spPr>
        </p:cxnSp>
      </p:grpSp>
      <p:sp>
        <p:nvSpPr>
          <p:cNvPr id="1198" name="Google Shape;1198;p41"/>
          <p:cNvSpPr/>
          <p:nvPr/>
        </p:nvSpPr>
        <p:spPr>
          <a:xfrm flipH="1">
            <a:off x="80959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1"/>
          <p:cNvSpPr/>
          <p:nvPr/>
        </p:nvSpPr>
        <p:spPr>
          <a:xfrm flipH="1">
            <a:off x="80959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1"/>
          <p:cNvSpPr/>
          <p:nvPr/>
        </p:nvSpPr>
        <p:spPr>
          <a:xfrm flipH="1">
            <a:off x="80959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1"/>
          <p:cNvSpPr/>
          <p:nvPr/>
        </p:nvSpPr>
        <p:spPr>
          <a:xfrm flipH="1">
            <a:off x="80959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1"/>
          <p:cNvSpPr/>
          <p:nvPr/>
        </p:nvSpPr>
        <p:spPr>
          <a:xfrm flipH="1">
            <a:off x="687747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1"/>
          <p:cNvSpPr/>
          <p:nvPr/>
        </p:nvSpPr>
        <p:spPr>
          <a:xfrm flipH="1">
            <a:off x="55828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4" name="Google Shape;1204;p41"/>
          <p:cNvCxnSpPr/>
          <p:nvPr/>
        </p:nvCxnSpPr>
        <p:spPr>
          <a:xfrm flipH="1">
            <a:off x="70179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205" name="Google Shape;1205;p41"/>
          <p:cNvCxnSpPr/>
          <p:nvPr/>
        </p:nvCxnSpPr>
        <p:spPr>
          <a:xfrm flipH="1">
            <a:off x="70179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206" name="Google Shape;1206;p41"/>
          <p:cNvCxnSpPr/>
          <p:nvPr/>
        </p:nvCxnSpPr>
        <p:spPr>
          <a:xfrm rot="10800000">
            <a:off x="70179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207" name="Google Shape;1207;p41"/>
          <p:cNvCxnSpPr/>
          <p:nvPr/>
        </p:nvCxnSpPr>
        <p:spPr>
          <a:xfrm rot="10800000">
            <a:off x="70179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208" name="Google Shape;1208;p41"/>
          <p:cNvCxnSpPr/>
          <p:nvPr/>
        </p:nvCxnSpPr>
        <p:spPr>
          <a:xfrm rot="10800000">
            <a:off x="70179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209" name="Google Shape;1209;p41"/>
          <p:cNvCxnSpPr/>
          <p:nvPr/>
        </p:nvCxnSpPr>
        <p:spPr>
          <a:xfrm rot="10800000">
            <a:off x="70179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41"/>
          <p:cNvCxnSpPr/>
          <p:nvPr/>
        </p:nvCxnSpPr>
        <p:spPr>
          <a:xfrm flipH="1">
            <a:off x="70179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41"/>
          <p:cNvCxnSpPr/>
          <p:nvPr/>
        </p:nvCxnSpPr>
        <p:spPr>
          <a:xfrm flipH="1">
            <a:off x="70179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212" name="Google Shape;1212;p41"/>
          <p:cNvSpPr txBox="1"/>
          <p:nvPr/>
        </p:nvSpPr>
        <p:spPr>
          <a:xfrm flipH="1">
            <a:off x="8217725" y="2885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accent3"/>
                </a:solidFill>
                <a:latin typeface="Lato"/>
                <a:ea typeface="Lato"/>
                <a:cs typeface="Lato"/>
                <a:sym typeface="Lato"/>
              </a:rPr>
              <a:t>I</a:t>
            </a:r>
            <a:endParaRPr b="1" sz="600">
              <a:solidFill>
                <a:schemeClr val="accent3"/>
              </a:solidFill>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13" name="Google Shape;1213;p41"/>
          <p:cNvSpPr txBox="1"/>
          <p:nvPr/>
        </p:nvSpPr>
        <p:spPr>
          <a:xfrm flipH="1">
            <a:off x="8217725" y="34193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my</a:t>
            </a:r>
            <a:endParaRPr b="1" sz="600">
              <a:solidFill>
                <a:schemeClr val="accent3"/>
              </a:solidFill>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14" name="Google Shape;1214;p41"/>
          <p:cNvSpPr txBox="1"/>
          <p:nvPr/>
        </p:nvSpPr>
        <p:spPr>
          <a:xfrm flipH="1">
            <a:off x="8217725" y="38765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car</a:t>
            </a:r>
            <a:endParaRPr b="1" sz="600">
              <a:solidFill>
                <a:schemeClr val="accent3"/>
              </a:solidFill>
              <a:latin typeface="Lato"/>
              <a:ea typeface="Lato"/>
              <a:cs typeface="Lato"/>
              <a:sym typeface="Lato"/>
            </a:endParaRPr>
          </a:p>
        </p:txBody>
      </p:sp>
      <p:sp>
        <p:nvSpPr>
          <p:cNvPr id="1215" name="Google Shape;1215;p41"/>
          <p:cNvSpPr txBox="1"/>
          <p:nvPr/>
        </p:nvSpPr>
        <p:spPr>
          <a:xfrm flipH="1">
            <a:off x="8217725" y="4409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16" name="Google Shape;1216;p41"/>
          <p:cNvSpPr txBox="1"/>
          <p:nvPr/>
        </p:nvSpPr>
        <p:spPr>
          <a:xfrm flipH="1">
            <a:off x="4504875" y="3260900"/>
            <a:ext cx="1066200" cy="1262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r">
              <a:spcBef>
                <a:spcPts val="0"/>
              </a:spcBef>
              <a:spcAft>
                <a:spcPts val="0"/>
              </a:spcAft>
              <a:buNone/>
            </a:pPr>
            <a:r>
              <a:rPr b="1" lang="en" sz="1000">
                <a:solidFill>
                  <a:schemeClr val="dk1"/>
                </a:solidFill>
                <a:latin typeface="Lato"/>
                <a:ea typeface="Lato"/>
                <a:cs typeface="Lato"/>
                <a:sym typeface="Lato"/>
              </a:rPr>
              <a:t>drove</a:t>
            </a:r>
            <a:endParaRPr b="1" sz="1000">
              <a:solidFill>
                <a:schemeClr val="dk1"/>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my</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to</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the</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supermarket</a:t>
            </a:r>
            <a:endParaRPr sz="1000">
              <a:solidFill>
                <a:schemeClr val="dk2"/>
              </a:solidFill>
              <a:latin typeface="Lato"/>
              <a:ea typeface="Lato"/>
              <a:cs typeface="Lato"/>
              <a:sym typeface="Lato"/>
            </a:endParaRPr>
          </a:p>
        </p:txBody>
      </p:sp>
      <p:cxnSp>
        <p:nvCxnSpPr>
          <p:cNvPr id="1217" name="Google Shape;1217;p41"/>
          <p:cNvCxnSpPr/>
          <p:nvPr/>
        </p:nvCxnSpPr>
        <p:spPr>
          <a:xfrm rot="10800000">
            <a:off x="57233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218" name="Google Shape;1218;p41"/>
          <p:cNvCxnSpPr/>
          <p:nvPr/>
        </p:nvCxnSpPr>
        <p:spPr>
          <a:xfrm flipH="1">
            <a:off x="5723350" y="4092500"/>
            <a:ext cx="1142400" cy="350700"/>
          </a:xfrm>
          <a:prstGeom prst="straightConnector1">
            <a:avLst/>
          </a:prstGeom>
          <a:noFill/>
          <a:ln cap="flat" cmpd="sng" w="9525">
            <a:solidFill>
              <a:schemeClr val="dk2"/>
            </a:solidFill>
            <a:prstDash val="solid"/>
            <a:round/>
            <a:headEnd len="med" w="med" type="none"/>
            <a:tailEnd len="med" w="med" type="none"/>
          </a:ln>
        </p:spPr>
      </p:cxnSp>
      <p:sp>
        <p:nvSpPr>
          <p:cNvPr id="1219" name="Google Shape;1219;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Define the context as a window size (how many words to the left and right?)</a:t>
            </a:r>
            <a:endParaRPr/>
          </a:p>
          <a:p>
            <a:pPr indent="-298450" lvl="1" marL="914400" rtl="0" algn="l">
              <a:spcBef>
                <a:spcPts val="0"/>
              </a:spcBef>
              <a:spcAft>
                <a:spcPts val="0"/>
              </a:spcAft>
              <a:buSzPts val="1100"/>
              <a:buChar char="○"/>
            </a:pPr>
            <a:r>
              <a:rPr lang="en"/>
              <a:t>Using window size of 3 as an example</a:t>
            </a:r>
            <a:endParaRPr/>
          </a:p>
          <a:p>
            <a:pPr indent="-311150" lvl="0" marL="457200" rtl="0" algn="l">
              <a:spcBef>
                <a:spcPts val="0"/>
              </a:spcBef>
              <a:spcAft>
                <a:spcPts val="0"/>
              </a:spcAft>
              <a:buSzPts val="1300"/>
              <a:buChar char="●"/>
            </a:pPr>
            <a:r>
              <a:rPr b="1" lang="en" sz="1600" u="sng">
                <a:solidFill>
                  <a:schemeClr val="accent3"/>
                </a:solidFill>
              </a:rPr>
              <a:t>I</a:t>
            </a:r>
            <a:r>
              <a:rPr b="1" lang="en" sz="1600">
                <a:solidFill>
                  <a:schemeClr val="dk1"/>
                </a:solidFill>
              </a:rPr>
              <a:t> </a:t>
            </a:r>
            <a:r>
              <a:rPr b="1" lang="en" sz="2000">
                <a:solidFill>
                  <a:schemeClr val="dk1"/>
                </a:solidFill>
              </a:rPr>
              <a:t>drove </a:t>
            </a:r>
            <a:r>
              <a:rPr b="1" lang="en" sz="1600" u="sng">
                <a:solidFill>
                  <a:schemeClr val="accent3"/>
                </a:solidFill>
              </a:rPr>
              <a:t>my </a:t>
            </a:r>
            <a:r>
              <a:rPr b="1" lang="en" sz="1600" u="sng">
                <a:solidFill>
                  <a:schemeClr val="accent3"/>
                </a:solidFill>
              </a:rPr>
              <a:t>car to</a:t>
            </a:r>
            <a:r>
              <a:rPr lang="en">
                <a:solidFill>
                  <a:schemeClr val="dk2"/>
                </a:solidFill>
              </a:rPr>
              <a:t> the </a:t>
            </a:r>
            <a:r>
              <a:rPr lang="en"/>
              <a:t>supermarket.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 LLM?</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sz="1600"/>
              <a:t>L</a:t>
            </a:r>
            <a:r>
              <a:rPr lang="en"/>
              <a:t>arge </a:t>
            </a:r>
            <a:r>
              <a:rPr b="1" lang="en" sz="1600"/>
              <a:t>L</a:t>
            </a:r>
            <a:r>
              <a:rPr lang="en"/>
              <a:t>anguage </a:t>
            </a:r>
            <a:r>
              <a:rPr b="1" lang="en" sz="1600"/>
              <a:t>M</a:t>
            </a:r>
            <a:r>
              <a:rPr lang="en"/>
              <a:t>odel</a:t>
            </a:r>
            <a:endParaRPr/>
          </a:p>
          <a:p>
            <a:pPr indent="-311150" lvl="0" marL="457200" rtl="0" algn="l">
              <a:spcBef>
                <a:spcPts val="0"/>
              </a:spcBef>
              <a:spcAft>
                <a:spcPts val="0"/>
              </a:spcAft>
              <a:buSzPts val="1300"/>
              <a:buChar char="●"/>
            </a:pPr>
            <a:r>
              <a:rPr lang="en"/>
              <a:t>“Large”: trained on basically the internet</a:t>
            </a:r>
            <a:endParaRPr/>
          </a:p>
          <a:p>
            <a:pPr indent="-311150" lvl="0" marL="457200" rtl="0" algn="l">
              <a:spcBef>
                <a:spcPts val="0"/>
              </a:spcBef>
              <a:spcAft>
                <a:spcPts val="0"/>
              </a:spcAft>
              <a:buSzPts val="1300"/>
              <a:buChar char="●"/>
            </a:pPr>
            <a:r>
              <a:rPr lang="en"/>
              <a:t>“Language Model”: transformer</a:t>
            </a:r>
            <a:endParaRPr/>
          </a:p>
        </p:txBody>
      </p:sp>
      <p:pic>
        <p:nvPicPr>
          <p:cNvPr id="101" name="Google Shape;101;p15"/>
          <p:cNvPicPr preferRelativeResize="0"/>
          <p:nvPr/>
        </p:nvPicPr>
        <p:blipFill>
          <a:blip r:embed="rId3">
            <a:alphaModFix/>
          </a:blip>
          <a:stretch>
            <a:fillRect/>
          </a:stretch>
        </p:blipFill>
        <p:spPr>
          <a:xfrm>
            <a:off x="4381551" y="792150"/>
            <a:ext cx="4762450" cy="3993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42"/>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Beyond “the next word”</a:t>
            </a:r>
            <a:endParaRPr/>
          </a:p>
        </p:txBody>
      </p:sp>
      <p:sp>
        <p:nvSpPr>
          <p:cNvPr id="1225" name="Google Shape;122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Define the context as a window size (how many words to the left and right?)</a:t>
            </a:r>
            <a:endParaRPr/>
          </a:p>
          <a:p>
            <a:pPr indent="-298450" lvl="1" marL="914400" rtl="0" algn="l">
              <a:spcBef>
                <a:spcPts val="0"/>
              </a:spcBef>
              <a:spcAft>
                <a:spcPts val="0"/>
              </a:spcAft>
              <a:buSzPts val="1100"/>
              <a:buChar char="○"/>
            </a:pPr>
            <a:r>
              <a:rPr lang="en"/>
              <a:t>Using window size of 3 as an example</a:t>
            </a:r>
            <a:endParaRPr/>
          </a:p>
          <a:p>
            <a:pPr indent="-311150" lvl="0" marL="457200" rtl="0" algn="l">
              <a:spcBef>
                <a:spcPts val="0"/>
              </a:spcBef>
              <a:spcAft>
                <a:spcPts val="0"/>
              </a:spcAft>
              <a:buSzPts val="1300"/>
              <a:buChar char="●"/>
            </a:pPr>
            <a:r>
              <a:rPr b="1" lang="en" sz="1600" u="sng">
                <a:solidFill>
                  <a:schemeClr val="accent3"/>
                </a:solidFill>
              </a:rPr>
              <a:t>I</a:t>
            </a:r>
            <a:r>
              <a:rPr b="1" lang="en" sz="1600" u="sng">
                <a:solidFill>
                  <a:schemeClr val="accent3"/>
                </a:solidFill>
              </a:rPr>
              <a:t> </a:t>
            </a:r>
            <a:r>
              <a:rPr b="1" lang="en" sz="1600" u="sng">
                <a:solidFill>
                  <a:schemeClr val="accent3"/>
                </a:solidFill>
              </a:rPr>
              <a:t>drove</a:t>
            </a:r>
            <a:r>
              <a:rPr b="1" lang="en" sz="1600">
                <a:solidFill>
                  <a:schemeClr val="dk1"/>
                </a:solidFill>
              </a:rPr>
              <a:t> </a:t>
            </a:r>
            <a:r>
              <a:rPr b="1" lang="en" sz="2000">
                <a:solidFill>
                  <a:schemeClr val="dk1"/>
                </a:solidFill>
              </a:rPr>
              <a:t>my </a:t>
            </a:r>
            <a:r>
              <a:rPr b="1" lang="en" sz="1600" u="sng">
                <a:solidFill>
                  <a:schemeClr val="accent3"/>
                </a:solidFill>
              </a:rPr>
              <a:t>car to</a:t>
            </a:r>
            <a:r>
              <a:rPr b="1" lang="en" sz="1600" u="sng">
                <a:solidFill>
                  <a:schemeClr val="accent3"/>
                </a:solidFill>
              </a:rPr>
              <a:t> the</a:t>
            </a:r>
            <a:r>
              <a:rPr lang="en" sz="1600"/>
              <a:t> </a:t>
            </a:r>
            <a:r>
              <a:rPr lang="en"/>
              <a:t>supermarket.</a:t>
            </a:r>
            <a:endParaRPr/>
          </a:p>
        </p:txBody>
      </p:sp>
      <p:grpSp>
        <p:nvGrpSpPr>
          <p:cNvPr id="1226" name="Google Shape;1226;p42"/>
          <p:cNvGrpSpPr/>
          <p:nvPr/>
        </p:nvGrpSpPr>
        <p:grpSpPr>
          <a:xfrm>
            <a:off x="619975" y="2885950"/>
            <a:ext cx="4113650" cy="2078100"/>
            <a:chOff x="619975" y="2885950"/>
            <a:chExt cx="4113650" cy="2078100"/>
          </a:xfrm>
        </p:grpSpPr>
        <p:sp>
          <p:nvSpPr>
            <p:cNvPr id="1227" name="Google Shape;1227;p42"/>
            <p:cNvSpPr/>
            <p:nvPr/>
          </p:nvSpPr>
          <p:spPr>
            <a:xfrm>
              <a:off x="10138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a:off x="10138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a:off x="10138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a:off x="10138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223232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a:off x="35270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42"/>
            <p:cNvCxnSpPr/>
            <p:nvPr/>
          </p:nvCxnSpPr>
          <p:spPr>
            <a:xfrm>
              <a:off x="11544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42"/>
            <p:cNvCxnSpPr/>
            <p:nvPr/>
          </p:nvCxnSpPr>
          <p:spPr>
            <a:xfrm>
              <a:off x="11544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235" name="Google Shape;1235;p42"/>
            <p:cNvCxnSpPr/>
            <p:nvPr/>
          </p:nvCxnSpPr>
          <p:spPr>
            <a:xfrm flipH="1" rot="10800000">
              <a:off x="11544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236" name="Google Shape;1236;p42"/>
            <p:cNvCxnSpPr/>
            <p:nvPr/>
          </p:nvCxnSpPr>
          <p:spPr>
            <a:xfrm flipH="1" rot="10800000">
              <a:off x="11544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237" name="Google Shape;1237;p42"/>
            <p:cNvCxnSpPr/>
            <p:nvPr/>
          </p:nvCxnSpPr>
          <p:spPr>
            <a:xfrm flipH="1" rot="10800000">
              <a:off x="11544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238" name="Google Shape;1238;p42"/>
            <p:cNvCxnSpPr/>
            <p:nvPr/>
          </p:nvCxnSpPr>
          <p:spPr>
            <a:xfrm flipH="1" rot="10800000">
              <a:off x="11544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239" name="Google Shape;1239;p42"/>
            <p:cNvCxnSpPr/>
            <p:nvPr/>
          </p:nvCxnSpPr>
          <p:spPr>
            <a:xfrm>
              <a:off x="11544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240" name="Google Shape;1240;p42"/>
            <p:cNvCxnSpPr/>
            <p:nvPr/>
          </p:nvCxnSpPr>
          <p:spPr>
            <a:xfrm>
              <a:off x="11544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241" name="Google Shape;1241;p42"/>
            <p:cNvSpPr txBox="1"/>
            <p:nvPr/>
          </p:nvSpPr>
          <p:spPr>
            <a:xfrm>
              <a:off x="619975" y="2885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600">
                  <a:solidFill>
                    <a:schemeClr val="accent3"/>
                  </a:solidFill>
                  <a:latin typeface="Lato"/>
                  <a:ea typeface="Lato"/>
                  <a:cs typeface="Lato"/>
                  <a:sym typeface="Lato"/>
                </a:rPr>
                <a:t>I</a:t>
              </a:r>
              <a:endParaRPr b="1" sz="600">
                <a:solidFill>
                  <a:schemeClr val="accent3"/>
                </a:solidFill>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42" name="Google Shape;1242;p42"/>
            <p:cNvSpPr txBox="1"/>
            <p:nvPr/>
          </p:nvSpPr>
          <p:spPr>
            <a:xfrm>
              <a:off x="619975" y="34193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drove</a:t>
              </a:r>
              <a:endParaRPr b="1" sz="600">
                <a:solidFill>
                  <a:schemeClr val="accent3"/>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43" name="Google Shape;1243;p42"/>
            <p:cNvSpPr txBox="1"/>
            <p:nvPr/>
          </p:nvSpPr>
          <p:spPr>
            <a:xfrm>
              <a:off x="619975" y="38765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car</a:t>
              </a:r>
              <a:endParaRPr b="1" sz="600">
                <a:solidFill>
                  <a:schemeClr val="accent3"/>
                </a:solidFill>
                <a:latin typeface="Lato"/>
                <a:ea typeface="Lato"/>
                <a:cs typeface="Lato"/>
                <a:sym typeface="Lato"/>
              </a:endParaRPr>
            </a:p>
          </p:txBody>
        </p:sp>
        <p:sp>
          <p:nvSpPr>
            <p:cNvPr id="1244" name="Google Shape;1244;p42"/>
            <p:cNvSpPr txBox="1"/>
            <p:nvPr/>
          </p:nvSpPr>
          <p:spPr>
            <a:xfrm>
              <a:off x="619975" y="4409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45" name="Google Shape;1245;p42"/>
            <p:cNvSpPr txBox="1"/>
            <p:nvPr/>
          </p:nvSpPr>
          <p:spPr>
            <a:xfrm>
              <a:off x="3667425" y="3260900"/>
              <a:ext cx="106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drove</a:t>
              </a:r>
              <a:endParaRPr sz="1000">
                <a:solidFill>
                  <a:schemeClr val="dk2"/>
                </a:solidFill>
                <a:latin typeface="Lato"/>
                <a:ea typeface="Lato"/>
                <a:cs typeface="Lato"/>
                <a:sym typeface="Lato"/>
              </a:endParaRPr>
            </a:p>
            <a:p>
              <a:pPr indent="0" lvl="0" marL="0" rtl="0" algn="l">
                <a:spcBef>
                  <a:spcPts val="0"/>
                </a:spcBef>
                <a:spcAft>
                  <a:spcPts val="0"/>
                </a:spcAft>
                <a:buNone/>
              </a:pPr>
              <a:r>
                <a:rPr b="1" lang="en" sz="1000">
                  <a:solidFill>
                    <a:schemeClr val="dk1"/>
                  </a:solidFill>
                  <a:latin typeface="Lato"/>
                  <a:ea typeface="Lato"/>
                  <a:cs typeface="Lato"/>
                  <a:sym typeface="Lato"/>
                </a:rPr>
                <a:t>my</a:t>
              </a:r>
              <a:endParaRPr b="1"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to</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the</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supermarket</a:t>
              </a:r>
              <a:endParaRPr sz="1000">
                <a:solidFill>
                  <a:schemeClr val="dk2"/>
                </a:solidFill>
                <a:latin typeface="Lato"/>
                <a:ea typeface="Lato"/>
                <a:cs typeface="Lato"/>
                <a:sym typeface="Lato"/>
              </a:endParaRPr>
            </a:p>
          </p:txBody>
        </p:sp>
        <p:cxnSp>
          <p:nvCxnSpPr>
            <p:cNvPr id="1246" name="Google Shape;1246;p42"/>
            <p:cNvCxnSpPr/>
            <p:nvPr/>
          </p:nvCxnSpPr>
          <p:spPr>
            <a:xfrm flipH="1" rot="10800000">
              <a:off x="23727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247" name="Google Shape;1247;p42"/>
            <p:cNvCxnSpPr/>
            <p:nvPr/>
          </p:nvCxnSpPr>
          <p:spPr>
            <a:xfrm>
              <a:off x="2372750" y="4092500"/>
              <a:ext cx="1142400" cy="350700"/>
            </a:xfrm>
            <a:prstGeom prst="straightConnector1">
              <a:avLst/>
            </a:prstGeom>
            <a:noFill/>
            <a:ln cap="flat" cmpd="sng" w="9525">
              <a:solidFill>
                <a:schemeClr val="dk2"/>
              </a:solidFill>
              <a:prstDash val="solid"/>
              <a:round/>
              <a:headEnd len="med" w="med" type="none"/>
              <a:tailEnd len="med" w="med" type="none"/>
            </a:ln>
          </p:spPr>
        </p:cxnSp>
      </p:grpSp>
      <p:sp>
        <p:nvSpPr>
          <p:cNvPr id="1248" name="Google Shape;1248;p42"/>
          <p:cNvSpPr/>
          <p:nvPr/>
        </p:nvSpPr>
        <p:spPr>
          <a:xfrm flipH="1">
            <a:off x="80959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flipH="1">
            <a:off x="80959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flipH="1">
            <a:off x="80959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flipH="1">
            <a:off x="80959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p:nvPr/>
        </p:nvSpPr>
        <p:spPr>
          <a:xfrm flipH="1">
            <a:off x="687747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2"/>
          <p:cNvSpPr/>
          <p:nvPr/>
        </p:nvSpPr>
        <p:spPr>
          <a:xfrm flipH="1">
            <a:off x="55828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4" name="Google Shape;1254;p42"/>
          <p:cNvCxnSpPr/>
          <p:nvPr/>
        </p:nvCxnSpPr>
        <p:spPr>
          <a:xfrm flipH="1">
            <a:off x="70179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255" name="Google Shape;1255;p42"/>
          <p:cNvCxnSpPr/>
          <p:nvPr/>
        </p:nvCxnSpPr>
        <p:spPr>
          <a:xfrm flipH="1">
            <a:off x="70179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256" name="Google Shape;1256;p42"/>
          <p:cNvCxnSpPr/>
          <p:nvPr/>
        </p:nvCxnSpPr>
        <p:spPr>
          <a:xfrm rot="10800000">
            <a:off x="70179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257" name="Google Shape;1257;p42"/>
          <p:cNvCxnSpPr/>
          <p:nvPr/>
        </p:nvCxnSpPr>
        <p:spPr>
          <a:xfrm rot="10800000">
            <a:off x="70179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258" name="Google Shape;1258;p42"/>
          <p:cNvCxnSpPr/>
          <p:nvPr/>
        </p:nvCxnSpPr>
        <p:spPr>
          <a:xfrm rot="10800000">
            <a:off x="70179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259" name="Google Shape;1259;p42"/>
          <p:cNvCxnSpPr/>
          <p:nvPr/>
        </p:nvCxnSpPr>
        <p:spPr>
          <a:xfrm rot="10800000">
            <a:off x="70179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260" name="Google Shape;1260;p42"/>
          <p:cNvCxnSpPr/>
          <p:nvPr/>
        </p:nvCxnSpPr>
        <p:spPr>
          <a:xfrm flipH="1">
            <a:off x="70179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42"/>
          <p:cNvCxnSpPr/>
          <p:nvPr/>
        </p:nvCxnSpPr>
        <p:spPr>
          <a:xfrm flipH="1">
            <a:off x="70179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262" name="Google Shape;1262;p42"/>
          <p:cNvSpPr txBox="1"/>
          <p:nvPr/>
        </p:nvSpPr>
        <p:spPr>
          <a:xfrm flipH="1">
            <a:off x="8217725" y="2885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accent3"/>
                </a:solidFill>
                <a:latin typeface="Lato"/>
                <a:ea typeface="Lato"/>
                <a:cs typeface="Lato"/>
                <a:sym typeface="Lato"/>
              </a:rPr>
              <a:t>I</a:t>
            </a:r>
            <a:endParaRPr b="1" sz="600">
              <a:solidFill>
                <a:schemeClr val="accent3"/>
              </a:solidFill>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63" name="Google Shape;1263;p42"/>
          <p:cNvSpPr txBox="1"/>
          <p:nvPr/>
        </p:nvSpPr>
        <p:spPr>
          <a:xfrm flipH="1">
            <a:off x="8217725" y="34193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drove</a:t>
            </a:r>
            <a:endParaRPr b="1" sz="600">
              <a:solidFill>
                <a:schemeClr val="accent3"/>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64" name="Google Shape;1264;p42"/>
          <p:cNvSpPr txBox="1"/>
          <p:nvPr/>
        </p:nvSpPr>
        <p:spPr>
          <a:xfrm flipH="1">
            <a:off x="8217725" y="38765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car</a:t>
            </a:r>
            <a:endParaRPr b="1" sz="600">
              <a:solidFill>
                <a:schemeClr val="accent3"/>
              </a:solidFill>
              <a:latin typeface="Lato"/>
              <a:ea typeface="Lato"/>
              <a:cs typeface="Lato"/>
              <a:sym typeface="Lato"/>
            </a:endParaRPr>
          </a:p>
        </p:txBody>
      </p:sp>
      <p:sp>
        <p:nvSpPr>
          <p:cNvPr id="1265" name="Google Shape;1265;p42"/>
          <p:cNvSpPr txBox="1"/>
          <p:nvPr/>
        </p:nvSpPr>
        <p:spPr>
          <a:xfrm flipH="1">
            <a:off x="8217725" y="4409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66" name="Google Shape;1266;p42"/>
          <p:cNvSpPr txBox="1"/>
          <p:nvPr/>
        </p:nvSpPr>
        <p:spPr>
          <a:xfrm flipH="1">
            <a:off x="4504875" y="3260900"/>
            <a:ext cx="1066200" cy="1262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drove</a:t>
            </a:r>
            <a:endParaRPr sz="1000">
              <a:solidFill>
                <a:schemeClr val="dk2"/>
              </a:solidFill>
              <a:latin typeface="Lato"/>
              <a:ea typeface="Lato"/>
              <a:cs typeface="Lato"/>
              <a:sym typeface="Lato"/>
            </a:endParaRPr>
          </a:p>
          <a:p>
            <a:pPr indent="0" lvl="0" marL="0" rtl="0" algn="r">
              <a:spcBef>
                <a:spcPts val="0"/>
              </a:spcBef>
              <a:spcAft>
                <a:spcPts val="0"/>
              </a:spcAft>
              <a:buNone/>
            </a:pPr>
            <a:r>
              <a:rPr b="1" lang="en" sz="1000">
                <a:solidFill>
                  <a:schemeClr val="dk1"/>
                </a:solidFill>
                <a:latin typeface="Lato"/>
                <a:ea typeface="Lato"/>
                <a:cs typeface="Lato"/>
                <a:sym typeface="Lato"/>
              </a:rPr>
              <a:t>my</a:t>
            </a:r>
            <a:endParaRPr b="1" sz="1000">
              <a:solidFill>
                <a:schemeClr val="dk1"/>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to</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the</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supermarket</a:t>
            </a:r>
            <a:endParaRPr sz="1000">
              <a:solidFill>
                <a:schemeClr val="dk2"/>
              </a:solidFill>
              <a:latin typeface="Lato"/>
              <a:ea typeface="Lato"/>
              <a:cs typeface="Lato"/>
              <a:sym typeface="Lato"/>
            </a:endParaRPr>
          </a:p>
        </p:txBody>
      </p:sp>
      <p:cxnSp>
        <p:nvCxnSpPr>
          <p:cNvPr id="1267" name="Google Shape;1267;p42"/>
          <p:cNvCxnSpPr/>
          <p:nvPr/>
        </p:nvCxnSpPr>
        <p:spPr>
          <a:xfrm rot="10800000">
            <a:off x="57233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268" name="Google Shape;1268;p42"/>
          <p:cNvCxnSpPr/>
          <p:nvPr/>
        </p:nvCxnSpPr>
        <p:spPr>
          <a:xfrm flipH="1">
            <a:off x="5723350" y="4092500"/>
            <a:ext cx="1142400" cy="350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43"/>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Beyond “the next word”</a:t>
            </a:r>
            <a:endParaRPr/>
          </a:p>
        </p:txBody>
      </p:sp>
      <p:sp>
        <p:nvSpPr>
          <p:cNvPr id="1274" name="Google Shape;1274;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Define the context as a window size (how many words to the left and right?)</a:t>
            </a:r>
            <a:endParaRPr/>
          </a:p>
          <a:p>
            <a:pPr indent="-298450" lvl="1" marL="914400" rtl="0" algn="l">
              <a:spcBef>
                <a:spcPts val="0"/>
              </a:spcBef>
              <a:spcAft>
                <a:spcPts val="0"/>
              </a:spcAft>
              <a:buSzPts val="1100"/>
              <a:buChar char="○"/>
            </a:pPr>
            <a:r>
              <a:rPr lang="en"/>
              <a:t>Using window size of 3 as an example</a:t>
            </a:r>
            <a:endParaRPr/>
          </a:p>
          <a:p>
            <a:pPr indent="-311150" lvl="0" marL="457200" rtl="0" algn="l">
              <a:spcBef>
                <a:spcPts val="0"/>
              </a:spcBef>
              <a:spcAft>
                <a:spcPts val="0"/>
              </a:spcAft>
              <a:buSzPts val="1300"/>
              <a:buChar char="●"/>
            </a:pPr>
            <a:r>
              <a:rPr b="1" lang="en" sz="1600" u="sng">
                <a:solidFill>
                  <a:schemeClr val="accent3"/>
                </a:solidFill>
              </a:rPr>
              <a:t>I drove my</a:t>
            </a:r>
            <a:r>
              <a:rPr b="1" lang="en" sz="1600">
                <a:solidFill>
                  <a:schemeClr val="dk1"/>
                </a:solidFill>
              </a:rPr>
              <a:t> </a:t>
            </a:r>
            <a:r>
              <a:rPr b="1" lang="en" sz="2000">
                <a:solidFill>
                  <a:schemeClr val="dk1"/>
                </a:solidFill>
              </a:rPr>
              <a:t>car </a:t>
            </a:r>
            <a:r>
              <a:rPr b="1" lang="en" sz="1600" u="sng">
                <a:solidFill>
                  <a:schemeClr val="accent3"/>
                </a:solidFill>
              </a:rPr>
              <a:t>to the</a:t>
            </a:r>
            <a:r>
              <a:rPr b="1" lang="en" sz="1600" u="sng">
                <a:solidFill>
                  <a:schemeClr val="accent3"/>
                </a:solidFill>
              </a:rPr>
              <a:t> supermarket</a:t>
            </a:r>
            <a:r>
              <a:rPr lang="en"/>
              <a:t>.</a:t>
            </a:r>
            <a:endParaRPr/>
          </a:p>
        </p:txBody>
      </p:sp>
      <p:grpSp>
        <p:nvGrpSpPr>
          <p:cNvPr id="1275" name="Google Shape;1275;p43"/>
          <p:cNvGrpSpPr/>
          <p:nvPr/>
        </p:nvGrpSpPr>
        <p:grpSpPr>
          <a:xfrm>
            <a:off x="619975" y="2885950"/>
            <a:ext cx="4113650" cy="2078100"/>
            <a:chOff x="619975" y="2885950"/>
            <a:chExt cx="4113650" cy="2078100"/>
          </a:xfrm>
        </p:grpSpPr>
        <p:sp>
          <p:nvSpPr>
            <p:cNvPr id="1276" name="Google Shape;1276;p43"/>
            <p:cNvSpPr/>
            <p:nvPr/>
          </p:nvSpPr>
          <p:spPr>
            <a:xfrm>
              <a:off x="10138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3"/>
            <p:cNvSpPr/>
            <p:nvPr/>
          </p:nvSpPr>
          <p:spPr>
            <a:xfrm>
              <a:off x="10138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3"/>
            <p:cNvSpPr/>
            <p:nvPr/>
          </p:nvSpPr>
          <p:spPr>
            <a:xfrm>
              <a:off x="10138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3"/>
            <p:cNvSpPr/>
            <p:nvPr/>
          </p:nvSpPr>
          <p:spPr>
            <a:xfrm>
              <a:off x="10138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3"/>
            <p:cNvSpPr/>
            <p:nvPr/>
          </p:nvSpPr>
          <p:spPr>
            <a:xfrm>
              <a:off x="223232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3"/>
            <p:cNvSpPr/>
            <p:nvPr/>
          </p:nvSpPr>
          <p:spPr>
            <a:xfrm>
              <a:off x="35270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2" name="Google Shape;1282;p43"/>
            <p:cNvCxnSpPr/>
            <p:nvPr/>
          </p:nvCxnSpPr>
          <p:spPr>
            <a:xfrm>
              <a:off x="11544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283" name="Google Shape;1283;p43"/>
            <p:cNvCxnSpPr/>
            <p:nvPr/>
          </p:nvCxnSpPr>
          <p:spPr>
            <a:xfrm>
              <a:off x="11544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284" name="Google Shape;1284;p43"/>
            <p:cNvCxnSpPr/>
            <p:nvPr/>
          </p:nvCxnSpPr>
          <p:spPr>
            <a:xfrm flipH="1" rot="10800000">
              <a:off x="11544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285" name="Google Shape;1285;p43"/>
            <p:cNvCxnSpPr/>
            <p:nvPr/>
          </p:nvCxnSpPr>
          <p:spPr>
            <a:xfrm flipH="1" rot="10800000">
              <a:off x="11544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286" name="Google Shape;1286;p43"/>
            <p:cNvCxnSpPr/>
            <p:nvPr/>
          </p:nvCxnSpPr>
          <p:spPr>
            <a:xfrm flipH="1" rot="10800000">
              <a:off x="11544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287" name="Google Shape;1287;p43"/>
            <p:cNvCxnSpPr/>
            <p:nvPr/>
          </p:nvCxnSpPr>
          <p:spPr>
            <a:xfrm flipH="1" rot="10800000">
              <a:off x="11544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288" name="Google Shape;1288;p43"/>
            <p:cNvCxnSpPr/>
            <p:nvPr/>
          </p:nvCxnSpPr>
          <p:spPr>
            <a:xfrm>
              <a:off x="11544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289" name="Google Shape;1289;p43"/>
            <p:cNvCxnSpPr/>
            <p:nvPr/>
          </p:nvCxnSpPr>
          <p:spPr>
            <a:xfrm>
              <a:off x="11544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290" name="Google Shape;1290;p43"/>
            <p:cNvSpPr txBox="1"/>
            <p:nvPr/>
          </p:nvSpPr>
          <p:spPr>
            <a:xfrm>
              <a:off x="619975" y="2885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600">
                  <a:solidFill>
                    <a:schemeClr val="accent3"/>
                  </a:solidFill>
                  <a:latin typeface="Lato"/>
                  <a:ea typeface="Lato"/>
                  <a:cs typeface="Lato"/>
                  <a:sym typeface="Lato"/>
                </a:rPr>
                <a:t>I</a:t>
              </a:r>
              <a:endParaRPr b="1" sz="600">
                <a:solidFill>
                  <a:schemeClr val="accent3"/>
                </a:solidFill>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91" name="Google Shape;1291;p43"/>
            <p:cNvSpPr txBox="1"/>
            <p:nvPr/>
          </p:nvSpPr>
          <p:spPr>
            <a:xfrm>
              <a:off x="619975" y="34193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drove</a:t>
              </a:r>
              <a:endParaRPr b="1" sz="600">
                <a:solidFill>
                  <a:schemeClr val="accent3"/>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92" name="Google Shape;1292;p43"/>
            <p:cNvSpPr txBox="1"/>
            <p:nvPr/>
          </p:nvSpPr>
          <p:spPr>
            <a:xfrm>
              <a:off x="619975" y="38765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my</a:t>
              </a:r>
              <a:endParaRPr b="1" sz="600">
                <a:solidFill>
                  <a:schemeClr val="accent3"/>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car</a:t>
              </a:r>
              <a:endParaRPr sz="600">
                <a:solidFill>
                  <a:schemeClr val="dk2"/>
                </a:solidFill>
                <a:latin typeface="Lato"/>
                <a:ea typeface="Lato"/>
                <a:cs typeface="Lato"/>
                <a:sym typeface="Lato"/>
              </a:endParaRPr>
            </a:p>
          </p:txBody>
        </p:sp>
        <p:sp>
          <p:nvSpPr>
            <p:cNvPr id="1293" name="Google Shape;1293;p43"/>
            <p:cNvSpPr txBox="1"/>
            <p:nvPr/>
          </p:nvSpPr>
          <p:spPr>
            <a:xfrm>
              <a:off x="619975" y="4409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294" name="Google Shape;1294;p43"/>
            <p:cNvSpPr txBox="1"/>
            <p:nvPr/>
          </p:nvSpPr>
          <p:spPr>
            <a:xfrm>
              <a:off x="3667425" y="3260900"/>
              <a:ext cx="106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drove</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my</a:t>
              </a:r>
              <a:endParaRPr sz="1000">
                <a:solidFill>
                  <a:schemeClr val="dk2"/>
                </a:solidFill>
                <a:latin typeface="Lato"/>
                <a:ea typeface="Lato"/>
                <a:cs typeface="Lato"/>
                <a:sym typeface="Lato"/>
              </a:endParaRPr>
            </a:p>
            <a:p>
              <a:pPr indent="0" lvl="0" marL="0" rtl="0" algn="l">
                <a:spcBef>
                  <a:spcPts val="0"/>
                </a:spcBef>
                <a:spcAft>
                  <a:spcPts val="0"/>
                </a:spcAft>
                <a:buNone/>
              </a:pPr>
              <a:r>
                <a:rPr b="1" lang="en" sz="1000">
                  <a:solidFill>
                    <a:schemeClr val="dk1"/>
                  </a:solidFill>
                  <a:latin typeface="Lato"/>
                  <a:ea typeface="Lato"/>
                  <a:cs typeface="Lato"/>
                  <a:sym typeface="Lato"/>
                </a:rPr>
                <a:t>car</a:t>
              </a:r>
              <a:endParaRPr b="1"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to</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the</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supermarket</a:t>
              </a:r>
              <a:endParaRPr sz="1000">
                <a:solidFill>
                  <a:schemeClr val="dk2"/>
                </a:solidFill>
                <a:latin typeface="Lato"/>
                <a:ea typeface="Lato"/>
                <a:cs typeface="Lato"/>
                <a:sym typeface="Lato"/>
              </a:endParaRPr>
            </a:p>
          </p:txBody>
        </p:sp>
        <p:cxnSp>
          <p:nvCxnSpPr>
            <p:cNvPr id="1295" name="Google Shape;1295;p43"/>
            <p:cNvCxnSpPr/>
            <p:nvPr/>
          </p:nvCxnSpPr>
          <p:spPr>
            <a:xfrm flipH="1" rot="10800000">
              <a:off x="23727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296" name="Google Shape;1296;p43"/>
            <p:cNvCxnSpPr/>
            <p:nvPr/>
          </p:nvCxnSpPr>
          <p:spPr>
            <a:xfrm>
              <a:off x="2372750" y="4092500"/>
              <a:ext cx="1142400" cy="350700"/>
            </a:xfrm>
            <a:prstGeom prst="straightConnector1">
              <a:avLst/>
            </a:prstGeom>
            <a:noFill/>
            <a:ln cap="flat" cmpd="sng" w="9525">
              <a:solidFill>
                <a:schemeClr val="dk2"/>
              </a:solidFill>
              <a:prstDash val="solid"/>
              <a:round/>
              <a:headEnd len="med" w="med" type="none"/>
              <a:tailEnd len="med" w="med" type="none"/>
            </a:ln>
          </p:spPr>
        </p:cxnSp>
      </p:grpSp>
      <p:sp>
        <p:nvSpPr>
          <p:cNvPr id="1297" name="Google Shape;1297;p43"/>
          <p:cNvSpPr/>
          <p:nvPr/>
        </p:nvSpPr>
        <p:spPr>
          <a:xfrm flipH="1">
            <a:off x="80959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flipH="1">
            <a:off x="80959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flipH="1">
            <a:off x="80959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flipH="1">
            <a:off x="80959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flipH="1">
            <a:off x="687747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flipH="1">
            <a:off x="55828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3" name="Google Shape;1303;p43"/>
          <p:cNvCxnSpPr/>
          <p:nvPr/>
        </p:nvCxnSpPr>
        <p:spPr>
          <a:xfrm flipH="1">
            <a:off x="70179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304" name="Google Shape;1304;p43"/>
          <p:cNvCxnSpPr/>
          <p:nvPr/>
        </p:nvCxnSpPr>
        <p:spPr>
          <a:xfrm flipH="1">
            <a:off x="70179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305" name="Google Shape;1305;p43"/>
          <p:cNvCxnSpPr/>
          <p:nvPr/>
        </p:nvCxnSpPr>
        <p:spPr>
          <a:xfrm rot="10800000">
            <a:off x="70179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306" name="Google Shape;1306;p43"/>
          <p:cNvCxnSpPr/>
          <p:nvPr/>
        </p:nvCxnSpPr>
        <p:spPr>
          <a:xfrm rot="10800000">
            <a:off x="70179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307" name="Google Shape;1307;p43"/>
          <p:cNvCxnSpPr/>
          <p:nvPr/>
        </p:nvCxnSpPr>
        <p:spPr>
          <a:xfrm rot="10800000">
            <a:off x="70179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308" name="Google Shape;1308;p43"/>
          <p:cNvCxnSpPr/>
          <p:nvPr/>
        </p:nvCxnSpPr>
        <p:spPr>
          <a:xfrm rot="10800000">
            <a:off x="70179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309" name="Google Shape;1309;p43"/>
          <p:cNvCxnSpPr/>
          <p:nvPr/>
        </p:nvCxnSpPr>
        <p:spPr>
          <a:xfrm flipH="1">
            <a:off x="70179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310" name="Google Shape;1310;p43"/>
          <p:cNvCxnSpPr/>
          <p:nvPr/>
        </p:nvCxnSpPr>
        <p:spPr>
          <a:xfrm flipH="1">
            <a:off x="70179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311" name="Google Shape;1311;p43"/>
          <p:cNvSpPr txBox="1"/>
          <p:nvPr/>
        </p:nvSpPr>
        <p:spPr>
          <a:xfrm flipH="1">
            <a:off x="8217725" y="2885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accent3"/>
                </a:solidFill>
                <a:latin typeface="Lato"/>
                <a:ea typeface="Lato"/>
                <a:cs typeface="Lato"/>
                <a:sym typeface="Lato"/>
              </a:rPr>
              <a:t>I</a:t>
            </a:r>
            <a:endParaRPr b="1" sz="600">
              <a:solidFill>
                <a:schemeClr val="accent3"/>
              </a:solidFill>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312" name="Google Shape;1312;p43"/>
          <p:cNvSpPr txBox="1"/>
          <p:nvPr/>
        </p:nvSpPr>
        <p:spPr>
          <a:xfrm flipH="1">
            <a:off x="8217725" y="34193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drove</a:t>
            </a:r>
            <a:endParaRPr b="1" sz="600">
              <a:solidFill>
                <a:schemeClr val="accent3"/>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313" name="Google Shape;1313;p43"/>
          <p:cNvSpPr txBox="1"/>
          <p:nvPr/>
        </p:nvSpPr>
        <p:spPr>
          <a:xfrm flipH="1">
            <a:off x="8217725" y="38765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my</a:t>
            </a:r>
            <a:endParaRPr b="1" sz="600">
              <a:solidFill>
                <a:schemeClr val="accent3"/>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car</a:t>
            </a:r>
            <a:endParaRPr sz="600">
              <a:solidFill>
                <a:schemeClr val="dk2"/>
              </a:solidFill>
              <a:latin typeface="Lato"/>
              <a:ea typeface="Lato"/>
              <a:cs typeface="Lato"/>
              <a:sym typeface="Lato"/>
            </a:endParaRPr>
          </a:p>
        </p:txBody>
      </p:sp>
      <p:sp>
        <p:nvSpPr>
          <p:cNvPr id="1314" name="Google Shape;1314;p43"/>
          <p:cNvSpPr txBox="1"/>
          <p:nvPr/>
        </p:nvSpPr>
        <p:spPr>
          <a:xfrm flipH="1">
            <a:off x="8217725" y="4409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315" name="Google Shape;1315;p43"/>
          <p:cNvSpPr txBox="1"/>
          <p:nvPr/>
        </p:nvSpPr>
        <p:spPr>
          <a:xfrm flipH="1">
            <a:off x="4504875" y="3260900"/>
            <a:ext cx="1066200" cy="1262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drove</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my</a:t>
            </a:r>
            <a:endParaRPr sz="1000">
              <a:solidFill>
                <a:schemeClr val="dk2"/>
              </a:solidFill>
              <a:latin typeface="Lato"/>
              <a:ea typeface="Lato"/>
              <a:cs typeface="Lato"/>
              <a:sym typeface="Lato"/>
            </a:endParaRPr>
          </a:p>
          <a:p>
            <a:pPr indent="0" lvl="0" marL="0" rtl="0" algn="r">
              <a:spcBef>
                <a:spcPts val="0"/>
              </a:spcBef>
              <a:spcAft>
                <a:spcPts val="0"/>
              </a:spcAft>
              <a:buNone/>
            </a:pPr>
            <a:r>
              <a:rPr b="1" lang="en" sz="1000">
                <a:solidFill>
                  <a:schemeClr val="dk1"/>
                </a:solidFill>
                <a:latin typeface="Lato"/>
                <a:ea typeface="Lato"/>
                <a:cs typeface="Lato"/>
                <a:sym typeface="Lato"/>
              </a:rPr>
              <a:t>car</a:t>
            </a:r>
            <a:endParaRPr b="1" sz="1000">
              <a:solidFill>
                <a:schemeClr val="dk1"/>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to</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the</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supermarket</a:t>
            </a:r>
            <a:endParaRPr sz="1000">
              <a:solidFill>
                <a:schemeClr val="dk2"/>
              </a:solidFill>
              <a:latin typeface="Lato"/>
              <a:ea typeface="Lato"/>
              <a:cs typeface="Lato"/>
              <a:sym typeface="Lato"/>
            </a:endParaRPr>
          </a:p>
        </p:txBody>
      </p:sp>
      <p:cxnSp>
        <p:nvCxnSpPr>
          <p:cNvPr id="1316" name="Google Shape;1316;p43"/>
          <p:cNvCxnSpPr/>
          <p:nvPr/>
        </p:nvCxnSpPr>
        <p:spPr>
          <a:xfrm rot="10800000">
            <a:off x="57233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317" name="Google Shape;1317;p43"/>
          <p:cNvCxnSpPr/>
          <p:nvPr/>
        </p:nvCxnSpPr>
        <p:spPr>
          <a:xfrm flipH="1">
            <a:off x="5723350" y="4092500"/>
            <a:ext cx="1142400" cy="350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44"/>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Beyond “the next word”</a:t>
            </a:r>
            <a:endParaRPr/>
          </a:p>
        </p:txBody>
      </p:sp>
      <p:sp>
        <p:nvSpPr>
          <p:cNvPr id="1323" name="Google Shape;1323;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Define the context as a window size (how many words to the left and right?)</a:t>
            </a:r>
            <a:endParaRPr/>
          </a:p>
          <a:p>
            <a:pPr indent="-298450" lvl="1" marL="914400" rtl="0" algn="l">
              <a:spcBef>
                <a:spcPts val="0"/>
              </a:spcBef>
              <a:spcAft>
                <a:spcPts val="0"/>
              </a:spcAft>
              <a:buSzPts val="1100"/>
              <a:buChar char="○"/>
            </a:pPr>
            <a:r>
              <a:rPr lang="en"/>
              <a:t>Using window size of 3 as an example</a:t>
            </a:r>
            <a:endParaRPr/>
          </a:p>
          <a:p>
            <a:pPr indent="-311150" lvl="0" marL="457200" rtl="0" algn="l">
              <a:spcBef>
                <a:spcPts val="0"/>
              </a:spcBef>
              <a:spcAft>
                <a:spcPts val="0"/>
              </a:spcAft>
              <a:buSzPts val="1300"/>
              <a:buChar char="●"/>
            </a:pPr>
            <a:r>
              <a:rPr lang="en">
                <a:solidFill>
                  <a:schemeClr val="dk2"/>
                </a:solidFill>
              </a:rPr>
              <a:t>I </a:t>
            </a:r>
            <a:r>
              <a:rPr b="1" lang="en" sz="1600" u="sng">
                <a:solidFill>
                  <a:schemeClr val="accent3"/>
                </a:solidFill>
              </a:rPr>
              <a:t>drove my car</a:t>
            </a:r>
            <a:r>
              <a:rPr b="1" lang="en" sz="1600">
                <a:solidFill>
                  <a:schemeClr val="dk1"/>
                </a:solidFill>
              </a:rPr>
              <a:t> </a:t>
            </a:r>
            <a:r>
              <a:rPr b="1" lang="en" sz="2000">
                <a:solidFill>
                  <a:schemeClr val="dk1"/>
                </a:solidFill>
              </a:rPr>
              <a:t>to </a:t>
            </a:r>
            <a:r>
              <a:rPr b="1" lang="en" sz="1600" u="sng">
                <a:solidFill>
                  <a:schemeClr val="accent3"/>
                </a:solidFill>
              </a:rPr>
              <a:t>the supermarket</a:t>
            </a:r>
            <a:r>
              <a:rPr lang="en"/>
              <a:t>.</a:t>
            </a:r>
            <a:endParaRPr/>
          </a:p>
        </p:txBody>
      </p:sp>
      <p:sp>
        <p:nvSpPr>
          <p:cNvPr id="1324" name="Google Shape;1324;p44"/>
          <p:cNvSpPr/>
          <p:nvPr/>
        </p:nvSpPr>
        <p:spPr>
          <a:xfrm flipH="1">
            <a:off x="80959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4"/>
          <p:cNvSpPr/>
          <p:nvPr/>
        </p:nvSpPr>
        <p:spPr>
          <a:xfrm flipH="1">
            <a:off x="80959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4"/>
          <p:cNvSpPr/>
          <p:nvPr/>
        </p:nvSpPr>
        <p:spPr>
          <a:xfrm flipH="1">
            <a:off x="80959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4"/>
          <p:cNvSpPr/>
          <p:nvPr/>
        </p:nvSpPr>
        <p:spPr>
          <a:xfrm flipH="1">
            <a:off x="80959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4"/>
          <p:cNvSpPr/>
          <p:nvPr/>
        </p:nvSpPr>
        <p:spPr>
          <a:xfrm flipH="1">
            <a:off x="687747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4"/>
          <p:cNvSpPr/>
          <p:nvPr/>
        </p:nvSpPr>
        <p:spPr>
          <a:xfrm flipH="1">
            <a:off x="55828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0" name="Google Shape;1330;p44"/>
          <p:cNvCxnSpPr/>
          <p:nvPr/>
        </p:nvCxnSpPr>
        <p:spPr>
          <a:xfrm flipH="1">
            <a:off x="70179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331" name="Google Shape;1331;p44"/>
          <p:cNvCxnSpPr/>
          <p:nvPr/>
        </p:nvCxnSpPr>
        <p:spPr>
          <a:xfrm flipH="1">
            <a:off x="70179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332" name="Google Shape;1332;p44"/>
          <p:cNvCxnSpPr/>
          <p:nvPr/>
        </p:nvCxnSpPr>
        <p:spPr>
          <a:xfrm rot="10800000">
            <a:off x="70179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333" name="Google Shape;1333;p44"/>
          <p:cNvCxnSpPr/>
          <p:nvPr/>
        </p:nvCxnSpPr>
        <p:spPr>
          <a:xfrm rot="10800000">
            <a:off x="70179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334" name="Google Shape;1334;p44"/>
          <p:cNvCxnSpPr/>
          <p:nvPr/>
        </p:nvCxnSpPr>
        <p:spPr>
          <a:xfrm rot="10800000">
            <a:off x="70179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335" name="Google Shape;1335;p44"/>
          <p:cNvCxnSpPr/>
          <p:nvPr/>
        </p:nvCxnSpPr>
        <p:spPr>
          <a:xfrm rot="10800000">
            <a:off x="70179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336" name="Google Shape;1336;p44"/>
          <p:cNvCxnSpPr/>
          <p:nvPr/>
        </p:nvCxnSpPr>
        <p:spPr>
          <a:xfrm flipH="1">
            <a:off x="70179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337" name="Google Shape;1337;p44"/>
          <p:cNvCxnSpPr/>
          <p:nvPr/>
        </p:nvCxnSpPr>
        <p:spPr>
          <a:xfrm flipH="1">
            <a:off x="70179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338" name="Google Shape;1338;p44"/>
          <p:cNvSpPr txBox="1"/>
          <p:nvPr/>
        </p:nvSpPr>
        <p:spPr>
          <a:xfrm flipH="1">
            <a:off x="8217725" y="2885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2"/>
                </a:solidFill>
                <a:latin typeface="Lato"/>
                <a:ea typeface="Lato"/>
                <a:cs typeface="Lato"/>
                <a:sym typeface="Lato"/>
              </a:rPr>
              <a:t>I</a:t>
            </a:r>
            <a:endParaRPr sz="600">
              <a:solidFill>
                <a:schemeClr val="dk2"/>
              </a:solidFill>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drove</a:t>
            </a:r>
            <a:endParaRPr b="1" sz="600">
              <a:solidFill>
                <a:schemeClr val="accent3"/>
              </a:solidFill>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339" name="Google Shape;1339;p44"/>
          <p:cNvSpPr txBox="1"/>
          <p:nvPr/>
        </p:nvSpPr>
        <p:spPr>
          <a:xfrm flipH="1">
            <a:off x="8217725" y="34193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my</a:t>
            </a:r>
            <a:endParaRPr b="1" sz="600">
              <a:solidFill>
                <a:schemeClr val="accent3"/>
              </a:solidFill>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340" name="Google Shape;1340;p44"/>
          <p:cNvSpPr txBox="1"/>
          <p:nvPr/>
        </p:nvSpPr>
        <p:spPr>
          <a:xfrm flipH="1">
            <a:off x="8217725" y="38765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car</a:t>
            </a:r>
            <a:endParaRPr b="1" sz="600">
              <a:solidFill>
                <a:schemeClr val="accent3"/>
              </a:solidFill>
              <a:latin typeface="Lato"/>
              <a:ea typeface="Lato"/>
              <a:cs typeface="Lato"/>
              <a:sym typeface="Lato"/>
            </a:endParaRPr>
          </a:p>
        </p:txBody>
      </p:sp>
      <p:sp>
        <p:nvSpPr>
          <p:cNvPr id="1341" name="Google Shape;1341;p44"/>
          <p:cNvSpPr txBox="1"/>
          <p:nvPr/>
        </p:nvSpPr>
        <p:spPr>
          <a:xfrm flipH="1">
            <a:off x="8217725" y="4409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342" name="Google Shape;1342;p44"/>
          <p:cNvSpPr txBox="1"/>
          <p:nvPr/>
        </p:nvSpPr>
        <p:spPr>
          <a:xfrm flipH="1">
            <a:off x="4504875" y="3260900"/>
            <a:ext cx="1066200" cy="1262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drove</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my</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a:p>
            <a:pPr indent="0" lvl="0" marL="0" rtl="0" algn="r">
              <a:spcBef>
                <a:spcPts val="0"/>
              </a:spcBef>
              <a:spcAft>
                <a:spcPts val="0"/>
              </a:spcAft>
              <a:buNone/>
            </a:pPr>
            <a:r>
              <a:rPr b="1" lang="en" sz="1000">
                <a:solidFill>
                  <a:schemeClr val="dk1"/>
                </a:solidFill>
                <a:latin typeface="Lato"/>
                <a:ea typeface="Lato"/>
                <a:cs typeface="Lato"/>
                <a:sym typeface="Lato"/>
              </a:rPr>
              <a:t>to</a:t>
            </a:r>
            <a:endParaRPr b="1" sz="1000">
              <a:solidFill>
                <a:schemeClr val="dk1"/>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the</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supermarket</a:t>
            </a:r>
            <a:endParaRPr sz="1000">
              <a:solidFill>
                <a:schemeClr val="dk2"/>
              </a:solidFill>
              <a:latin typeface="Lato"/>
              <a:ea typeface="Lato"/>
              <a:cs typeface="Lato"/>
              <a:sym typeface="Lato"/>
            </a:endParaRPr>
          </a:p>
        </p:txBody>
      </p:sp>
      <p:cxnSp>
        <p:nvCxnSpPr>
          <p:cNvPr id="1343" name="Google Shape;1343;p44"/>
          <p:cNvCxnSpPr/>
          <p:nvPr/>
        </p:nvCxnSpPr>
        <p:spPr>
          <a:xfrm rot="10800000">
            <a:off x="57233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344" name="Google Shape;1344;p44"/>
          <p:cNvCxnSpPr/>
          <p:nvPr/>
        </p:nvCxnSpPr>
        <p:spPr>
          <a:xfrm flipH="1">
            <a:off x="5723350" y="4092500"/>
            <a:ext cx="1142400" cy="350700"/>
          </a:xfrm>
          <a:prstGeom prst="straightConnector1">
            <a:avLst/>
          </a:prstGeom>
          <a:noFill/>
          <a:ln cap="flat" cmpd="sng" w="9525">
            <a:solidFill>
              <a:schemeClr val="dk2"/>
            </a:solidFill>
            <a:prstDash val="solid"/>
            <a:round/>
            <a:headEnd len="med" w="med" type="none"/>
            <a:tailEnd len="med" w="med" type="none"/>
          </a:ln>
        </p:spPr>
      </p:cxnSp>
      <p:grpSp>
        <p:nvGrpSpPr>
          <p:cNvPr id="1345" name="Google Shape;1345;p44"/>
          <p:cNvGrpSpPr/>
          <p:nvPr/>
        </p:nvGrpSpPr>
        <p:grpSpPr>
          <a:xfrm>
            <a:off x="619975" y="2885950"/>
            <a:ext cx="4113650" cy="2078100"/>
            <a:chOff x="619975" y="2885950"/>
            <a:chExt cx="4113650" cy="2078100"/>
          </a:xfrm>
        </p:grpSpPr>
        <p:sp>
          <p:nvSpPr>
            <p:cNvPr id="1346" name="Google Shape;1346;p44"/>
            <p:cNvSpPr/>
            <p:nvPr/>
          </p:nvSpPr>
          <p:spPr>
            <a:xfrm>
              <a:off x="10138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4"/>
            <p:cNvSpPr/>
            <p:nvPr/>
          </p:nvSpPr>
          <p:spPr>
            <a:xfrm>
              <a:off x="10138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p:nvPr/>
          </p:nvSpPr>
          <p:spPr>
            <a:xfrm>
              <a:off x="10138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10138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223232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35270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2" name="Google Shape;1352;p44"/>
            <p:cNvCxnSpPr/>
            <p:nvPr/>
          </p:nvCxnSpPr>
          <p:spPr>
            <a:xfrm>
              <a:off x="11544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353" name="Google Shape;1353;p44"/>
            <p:cNvCxnSpPr/>
            <p:nvPr/>
          </p:nvCxnSpPr>
          <p:spPr>
            <a:xfrm>
              <a:off x="11544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354" name="Google Shape;1354;p44"/>
            <p:cNvCxnSpPr/>
            <p:nvPr/>
          </p:nvCxnSpPr>
          <p:spPr>
            <a:xfrm flipH="1" rot="10800000">
              <a:off x="11544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355" name="Google Shape;1355;p44"/>
            <p:cNvCxnSpPr/>
            <p:nvPr/>
          </p:nvCxnSpPr>
          <p:spPr>
            <a:xfrm flipH="1" rot="10800000">
              <a:off x="11544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356" name="Google Shape;1356;p44"/>
            <p:cNvCxnSpPr/>
            <p:nvPr/>
          </p:nvCxnSpPr>
          <p:spPr>
            <a:xfrm flipH="1" rot="10800000">
              <a:off x="11544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357" name="Google Shape;1357;p44"/>
            <p:cNvCxnSpPr/>
            <p:nvPr/>
          </p:nvCxnSpPr>
          <p:spPr>
            <a:xfrm flipH="1" rot="10800000">
              <a:off x="11544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358" name="Google Shape;1358;p44"/>
            <p:cNvCxnSpPr/>
            <p:nvPr/>
          </p:nvCxnSpPr>
          <p:spPr>
            <a:xfrm>
              <a:off x="11544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359" name="Google Shape;1359;p44"/>
            <p:cNvCxnSpPr/>
            <p:nvPr/>
          </p:nvCxnSpPr>
          <p:spPr>
            <a:xfrm>
              <a:off x="11544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360" name="Google Shape;1360;p44"/>
            <p:cNvSpPr txBox="1"/>
            <p:nvPr/>
          </p:nvSpPr>
          <p:spPr>
            <a:xfrm>
              <a:off x="619975" y="34193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my</a:t>
              </a:r>
              <a:endParaRPr b="1" sz="600">
                <a:solidFill>
                  <a:schemeClr val="accent3"/>
                </a:solidFill>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361" name="Google Shape;1361;p44"/>
            <p:cNvSpPr txBox="1"/>
            <p:nvPr/>
          </p:nvSpPr>
          <p:spPr>
            <a:xfrm>
              <a:off x="619975" y="38765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car</a:t>
              </a:r>
              <a:endParaRPr b="1" sz="600">
                <a:solidFill>
                  <a:schemeClr val="accent3"/>
                </a:solidFill>
                <a:latin typeface="Lato"/>
                <a:ea typeface="Lato"/>
                <a:cs typeface="Lato"/>
                <a:sym typeface="Lato"/>
              </a:endParaRPr>
            </a:p>
          </p:txBody>
        </p:sp>
        <p:sp>
          <p:nvSpPr>
            <p:cNvPr id="1362" name="Google Shape;1362;p44"/>
            <p:cNvSpPr txBox="1"/>
            <p:nvPr/>
          </p:nvSpPr>
          <p:spPr>
            <a:xfrm>
              <a:off x="619975" y="4409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363" name="Google Shape;1363;p44"/>
            <p:cNvSpPr txBox="1"/>
            <p:nvPr/>
          </p:nvSpPr>
          <p:spPr>
            <a:xfrm>
              <a:off x="3667425" y="3260900"/>
              <a:ext cx="106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drove</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my</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a:p>
              <a:pPr indent="0" lvl="0" marL="0" rtl="0" algn="l">
                <a:spcBef>
                  <a:spcPts val="0"/>
                </a:spcBef>
                <a:spcAft>
                  <a:spcPts val="0"/>
                </a:spcAft>
                <a:buNone/>
              </a:pPr>
              <a:r>
                <a:rPr b="1" lang="en" sz="1000">
                  <a:solidFill>
                    <a:schemeClr val="dk1"/>
                  </a:solidFill>
                  <a:latin typeface="Lato"/>
                  <a:ea typeface="Lato"/>
                  <a:cs typeface="Lato"/>
                  <a:sym typeface="Lato"/>
                </a:rPr>
                <a:t>to</a:t>
              </a:r>
              <a:endParaRPr b="1"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the</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supermarket</a:t>
              </a:r>
              <a:endParaRPr sz="1000">
                <a:solidFill>
                  <a:schemeClr val="dk2"/>
                </a:solidFill>
                <a:latin typeface="Lato"/>
                <a:ea typeface="Lato"/>
                <a:cs typeface="Lato"/>
                <a:sym typeface="Lato"/>
              </a:endParaRPr>
            </a:p>
          </p:txBody>
        </p:sp>
        <p:cxnSp>
          <p:nvCxnSpPr>
            <p:cNvPr id="1364" name="Google Shape;1364;p44"/>
            <p:cNvCxnSpPr/>
            <p:nvPr/>
          </p:nvCxnSpPr>
          <p:spPr>
            <a:xfrm flipH="1" rot="10800000">
              <a:off x="23727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365" name="Google Shape;1365;p44"/>
            <p:cNvCxnSpPr/>
            <p:nvPr/>
          </p:nvCxnSpPr>
          <p:spPr>
            <a:xfrm>
              <a:off x="2372750" y="4092500"/>
              <a:ext cx="1142400" cy="350700"/>
            </a:xfrm>
            <a:prstGeom prst="straightConnector1">
              <a:avLst/>
            </a:prstGeom>
            <a:noFill/>
            <a:ln cap="flat" cmpd="sng" w="9525">
              <a:solidFill>
                <a:schemeClr val="dk2"/>
              </a:solidFill>
              <a:prstDash val="solid"/>
              <a:round/>
              <a:headEnd len="med" w="med" type="none"/>
              <a:tailEnd len="med" w="med" type="none"/>
            </a:ln>
          </p:spPr>
        </p:cxnSp>
        <p:sp>
          <p:nvSpPr>
            <p:cNvPr id="1366" name="Google Shape;1366;p44"/>
            <p:cNvSpPr txBox="1"/>
            <p:nvPr/>
          </p:nvSpPr>
          <p:spPr>
            <a:xfrm>
              <a:off x="619975" y="2885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dk2"/>
                  </a:solidFill>
                  <a:latin typeface="Lato"/>
                  <a:ea typeface="Lato"/>
                  <a:cs typeface="Lato"/>
                  <a:sym typeface="Lato"/>
                </a:rPr>
                <a:t>I</a:t>
              </a:r>
              <a:endParaRPr sz="600">
                <a:solidFill>
                  <a:schemeClr val="dk2"/>
                </a:solidFill>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drove</a:t>
              </a:r>
              <a:endParaRPr b="1" sz="600">
                <a:solidFill>
                  <a:schemeClr val="accent3"/>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car</a:t>
              </a:r>
              <a:endParaRPr sz="600">
                <a:solidFill>
                  <a:schemeClr val="dk2"/>
                </a:solidFill>
                <a:latin typeface="Lato"/>
                <a:ea typeface="Lato"/>
                <a:cs typeface="Lato"/>
                <a:sym typeface="Lato"/>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45"/>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Beyond “the next word”</a:t>
            </a:r>
            <a:endParaRPr/>
          </a:p>
        </p:txBody>
      </p:sp>
      <p:sp>
        <p:nvSpPr>
          <p:cNvPr id="1372" name="Google Shape;1372;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Define the context as a window size (how many words to the left and right?)</a:t>
            </a:r>
            <a:endParaRPr/>
          </a:p>
          <a:p>
            <a:pPr indent="-298450" lvl="1" marL="914400" rtl="0" algn="l">
              <a:spcBef>
                <a:spcPts val="0"/>
              </a:spcBef>
              <a:spcAft>
                <a:spcPts val="0"/>
              </a:spcAft>
              <a:buSzPts val="1100"/>
              <a:buChar char="○"/>
            </a:pPr>
            <a:r>
              <a:rPr lang="en"/>
              <a:t>Using window size of 3 as an example</a:t>
            </a:r>
            <a:endParaRPr/>
          </a:p>
          <a:p>
            <a:pPr indent="-311150" lvl="0" marL="457200" rtl="0" algn="l">
              <a:spcBef>
                <a:spcPts val="0"/>
              </a:spcBef>
              <a:spcAft>
                <a:spcPts val="0"/>
              </a:spcAft>
              <a:buSzPts val="1300"/>
              <a:buChar char="●"/>
            </a:pPr>
            <a:r>
              <a:rPr lang="en">
                <a:solidFill>
                  <a:schemeClr val="dk2"/>
                </a:solidFill>
              </a:rPr>
              <a:t>I </a:t>
            </a:r>
            <a:r>
              <a:rPr lang="en">
                <a:solidFill>
                  <a:schemeClr val="dk2"/>
                </a:solidFill>
              </a:rPr>
              <a:t>drove </a:t>
            </a:r>
            <a:r>
              <a:rPr b="1" lang="en" sz="1600" u="sng">
                <a:solidFill>
                  <a:schemeClr val="accent3"/>
                </a:solidFill>
              </a:rPr>
              <a:t>my car to</a:t>
            </a:r>
            <a:r>
              <a:rPr b="1" lang="en" sz="1600">
                <a:solidFill>
                  <a:schemeClr val="dk1"/>
                </a:solidFill>
              </a:rPr>
              <a:t> </a:t>
            </a:r>
            <a:r>
              <a:rPr b="1" lang="en" sz="2000">
                <a:solidFill>
                  <a:schemeClr val="dk1"/>
                </a:solidFill>
              </a:rPr>
              <a:t>the </a:t>
            </a:r>
            <a:r>
              <a:rPr b="1" lang="en" sz="1600" u="sng">
                <a:solidFill>
                  <a:schemeClr val="accent3"/>
                </a:solidFill>
              </a:rPr>
              <a:t>supermarket</a:t>
            </a:r>
            <a:r>
              <a:rPr lang="en"/>
              <a:t>.</a:t>
            </a:r>
            <a:endParaRPr/>
          </a:p>
        </p:txBody>
      </p:sp>
      <p:sp>
        <p:nvSpPr>
          <p:cNvPr id="1373" name="Google Shape;1373;p45"/>
          <p:cNvSpPr/>
          <p:nvPr/>
        </p:nvSpPr>
        <p:spPr>
          <a:xfrm flipH="1">
            <a:off x="80959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5"/>
          <p:cNvSpPr/>
          <p:nvPr/>
        </p:nvSpPr>
        <p:spPr>
          <a:xfrm flipH="1">
            <a:off x="80959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5"/>
          <p:cNvSpPr/>
          <p:nvPr/>
        </p:nvSpPr>
        <p:spPr>
          <a:xfrm flipH="1">
            <a:off x="80959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5"/>
          <p:cNvSpPr/>
          <p:nvPr/>
        </p:nvSpPr>
        <p:spPr>
          <a:xfrm flipH="1">
            <a:off x="80959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5"/>
          <p:cNvSpPr/>
          <p:nvPr/>
        </p:nvSpPr>
        <p:spPr>
          <a:xfrm flipH="1">
            <a:off x="687747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5"/>
          <p:cNvSpPr/>
          <p:nvPr/>
        </p:nvSpPr>
        <p:spPr>
          <a:xfrm flipH="1">
            <a:off x="55828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9" name="Google Shape;1379;p45"/>
          <p:cNvCxnSpPr/>
          <p:nvPr/>
        </p:nvCxnSpPr>
        <p:spPr>
          <a:xfrm flipH="1">
            <a:off x="70179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380" name="Google Shape;1380;p45"/>
          <p:cNvCxnSpPr/>
          <p:nvPr/>
        </p:nvCxnSpPr>
        <p:spPr>
          <a:xfrm flipH="1">
            <a:off x="70179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381" name="Google Shape;1381;p45"/>
          <p:cNvCxnSpPr/>
          <p:nvPr/>
        </p:nvCxnSpPr>
        <p:spPr>
          <a:xfrm rot="10800000">
            <a:off x="70179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382" name="Google Shape;1382;p45"/>
          <p:cNvCxnSpPr/>
          <p:nvPr/>
        </p:nvCxnSpPr>
        <p:spPr>
          <a:xfrm rot="10800000">
            <a:off x="70179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383" name="Google Shape;1383;p45"/>
          <p:cNvCxnSpPr/>
          <p:nvPr/>
        </p:nvCxnSpPr>
        <p:spPr>
          <a:xfrm rot="10800000">
            <a:off x="70179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384" name="Google Shape;1384;p45"/>
          <p:cNvCxnSpPr/>
          <p:nvPr/>
        </p:nvCxnSpPr>
        <p:spPr>
          <a:xfrm rot="10800000">
            <a:off x="70179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385" name="Google Shape;1385;p45"/>
          <p:cNvCxnSpPr/>
          <p:nvPr/>
        </p:nvCxnSpPr>
        <p:spPr>
          <a:xfrm flipH="1">
            <a:off x="70179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386" name="Google Shape;1386;p45"/>
          <p:cNvCxnSpPr/>
          <p:nvPr/>
        </p:nvCxnSpPr>
        <p:spPr>
          <a:xfrm flipH="1">
            <a:off x="70179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387" name="Google Shape;1387;p45"/>
          <p:cNvSpPr txBox="1"/>
          <p:nvPr/>
        </p:nvSpPr>
        <p:spPr>
          <a:xfrm flipH="1">
            <a:off x="8217725" y="2885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2"/>
                </a:solidFill>
                <a:latin typeface="Lato"/>
                <a:ea typeface="Lato"/>
                <a:cs typeface="Lato"/>
                <a:sym typeface="Lato"/>
              </a:rPr>
              <a:t>I</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drove</a:t>
            </a:r>
            <a:endParaRPr sz="600">
              <a:solidFill>
                <a:schemeClr val="dk2"/>
              </a:solidFill>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my</a:t>
            </a:r>
            <a:endParaRPr b="1" sz="600">
              <a:solidFill>
                <a:schemeClr val="accent3"/>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car</a:t>
            </a:r>
            <a:endParaRPr sz="600">
              <a:solidFill>
                <a:schemeClr val="dk2"/>
              </a:solidFill>
              <a:latin typeface="Lato"/>
              <a:ea typeface="Lato"/>
              <a:cs typeface="Lato"/>
              <a:sym typeface="Lato"/>
            </a:endParaRPr>
          </a:p>
        </p:txBody>
      </p:sp>
      <p:sp>
        <p:nvSpPr>
          <p:cNvPr id="1388" name="Google Shape;1388;p45"/>
          <p:cNvSpPr txBox="1"/>
          <p:nvPr/>
        </p:nvSpPr>
        <p:spPr>
          <a:xfrm flipH="1">
            <a:off x="8217725" y="34193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car</a:t>
            </a:r>
            <a:endParaRPr sz="600">
              <a:latin typeface="Lato"/>
              <a:ea typeface="Lato"/>
              <a:cs typeface="Lato"/>
              <a:sym typeface="Lato"/>
            </a:endParaRPr>
          </a:p>
        </p:txBody>
      </p:sp>
      <p:sp>
        <p:nvSpPr>
          <p:cNvPr id="1389" name="Google Shape;1389;p45"/>
          <p:cNvSpPr txBox="1"/>
          <p:nvPr/>
        </p:nvSpPr>
        <p:spPr>
          <a:xfrm flipH="1">
            <a:off x="8217725" y="38765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2"/>
                </a:solidFill>
                <a:latin typeface="Lato"/>
                <a:ea typeface="Lato"/>
                <a:cs typeface="Lato"/>
                <a:sym typeface="Lato"/>
              </a:rPr>
              <a:t>I</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drove</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car</a:t>
            </a:r>
            <a:endParaRPr sz="600">
              <a:solidFill>
                <a:schemeClr val="dk2"/>
              </a:solidFill>
              <a:latin typeface="Lato"/>
              <a:ea typeface="Lato"/>
              <a:cs typeface="Lato"/>
              <a:sym typeface="Lato"/>
            </a:endParaRPr>
          </a:p>
        </p:txBody>
      </p:sp>
      <p:sp>
        <p:nvSpPr>
          <p:cNvPr id="1390" name="Google Shape;1390;p45"/>
          <p:cNvSpPr txBox="1"/>
          <p:nvPr/>
        </p:nvSpPr>
        <p:spPr>
          <a:xfrm flipH="1">
            <a:off x="8217725" y="4409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391" name="Google Shape;1391;p45"/>
          <p:cNvSpPr txBox="1"/>
          <p:nvPr/>
        </p:nvSpPr>
        <p:spPr>
          <a:xfrm flipH="1">
            <a:off x="4504875" y="3260900"/>
            <a:ext cx="1066200" cy="1262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drove</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my</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to</a:t>
            </a:r>
            <a:endParaRPr sz="1000">
              <a:solidFill>
                <a:schemeClr val="dk2"/>
              </a:solidFill>
              <a:latin typeface="Lato"/>
              <a:ea typeface="Lato"/>
              <a:cs typeface="Lato"/>
              <a:sym typeface="Lato"/>
            </a:endParaRPr>
          </a:p>
          <a:p>
            <a:pPr indent="0" lvl="0" marL="0" rtl="0" algn="r">
              <a:spcBef>
                <a:spcPts val="0"/>
              </a:spcBef>
              <a:spcAft>
                <a:spcPts val="0"/>
              </a:spcAft>
              <a:buNone/>
            </a:pPr>
            <a:r>
              <a:rPr b="1" lang="en" sz="1000">
                <a:solidFill>
                  <a:schemeClr val="dk1"/>
                </a:solidFill>
                <a:latin typeface="Lato"/>
                <a:ea typeface="Lato"/>
                <a:cs typeface="Lato"/>
                <a:sym typeface="Lato"/>
              </a:rPr>
              <a:t>the</a:t>
            </a:r>
            <a:endParaRPr b="1" sz="1000">
              <a:solidFill>
                <a:schemeClr val="dk1"/>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supermarket</a:t>
            </a:r>
            <a:endParaRPr sz="1000">
              <a:solidFill>
                <a:schemeClr val="dk2"/>
              </a:solidFill>
              <a:latin typeface="Lato"/>
              <a:ea typeface="Lato"/>
              <a:cs typeface="Lato"/>
              <a:sym typeface="Lato"/>
            </a:endParaRPr>
          </a:p>
        </p:txBody>
      </p:sp>
      <p:cxnSp>
        <p:nvCxnSpPr>
          <p:cNvPr id="1392" name="Google Shape;1392;p45"/>
          <p:cNvCxnSpPr/>
          <p:nvPr/>
        </p:nvCxnSpPr>
        <p:spPr>
          <a:xfrm rot="10800000">
            <a:off x="57233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393" name="Google Shape;1393;p45"/>
          <p:cNvCxnSpPr/>
          <p:nvPr/>
        </p:nvCxnSpPr>
        <p:spPr>
          <a:xfrm flipH="1">
            <a:off x="5723350" y="4092500"/>
            <a:ext cx="1142400" cy="350700"/>
          </a:xfrm>
          <a:prstGeom prst="straightConnector1">
            <a:avLst/>
          </a:prstGeom>
          <a:noFill/>
          <a:ln cap="flat" cmpd="sng" w="9525">
            <a:solidFill>
              <a:schemeClr val="dk2"/>
            </a:solidFill>
            <a:prstDash val="solid"/>
            <a:round/>
            <a:headEnd len="med" w="med" type="none"/>
            <a:tailEnd len="med" w="med" type="none"/>
          </a:ln>
        </p:spPr>
      </p:cxnSp>
      <p:grpSp>
        <p:nvGrpSpPr>
          <p:cNvPr id="1394" name="Google Shape;1394;p45"/>
          <p:cNvGrpSpPr/>
          <p:nvPr/>
        </p:nvGrpSpPr>
        <p:grpSpPr>
          <a:xfrm>
            <a:off x="619975" y="2885950"/>
            <a:ext cx="4113650" cy="2078100"/>
            <a:chOff x="619975" y="2885950"/>
            <a:chExt cx="4113650" cy="2078100"/>
          </a:xfrm>
        </p:grpSpPr>
        <p:sp>
          <p:nvSpPr>
            <p:cNvPr id="1395" name="Google Shape;1395;p45"/>
            <p:cNvSpPr/>
            <p:nvPr/>
          </p:nvSpPr>
          <p:spPr>
            <a:xfrm>
              <a:off x="10138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5"/>
            <p:cNvSpPr/>
            <p:nvPr/>
          </p:nvSpPr>
          <p:spPr>
            <a:xfrm>
              <a:off x="10138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5"/>
            <p:cNvSpPr/>
            <p:nvPr/>
          </p:nvSpPr>
          <p:spPr>
            <a:xfrm>
              <a:off x="10138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5"/>
            <p:cNvSpPr/>
            <p:nvPr/>
          </p:nvSpPr>
          <p:spPr>
            <a:xfrm>
              <a:off x="10138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5"/>
            <p:cNvSpPr/>
            <p:nvPr/>
          </p:nvSpPr>
          <p:spPr>
            <a:xfrm>
              <a:off x="223232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5"/>
            <p:cNvSpPr/>
            <p:nvPr/>
          </p:nvSpPr>
          <p:spPr>
            <a:xfrm>
              <a:off x="35270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1" name="Google Shape;1401;p45"/>
            <p:cNvCxnSpPr/>
            <p:nvPr/>
          </p:nvCxnSpPr>
          <p:spPr>
            <a:xfrm>
              <a:off x="11544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402" name="Google Shape;1402;p45"/>
            <p:cNvCxnSpPr/>
            <p:nvPr/>
          </p:nvCxnSpPr>
          <p:spPr>
            <a:xfrm>
              <a:off x="11544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403" name="Google Shape;1403;p45"/>
            <p:cNvCxnSpPr/>
            <p:nvPr/>
          </p:nvCxnSpPr>
          <p:spPr>
            <a:xfrm flipH="1" rot="10800000">
              <a:off x="11544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404" name="Google Shape;1404;p45"/>
            <p:cNvCxnSpPr/>
            <p:nvPr/>
          </p:nvCxnSpPr>
          <p:spPr>
            <a:xfrm flipH="1" rot="10800000">
              <a:off x="11544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405" name="Google Shape;1405;p45"/>
            <p:cNvCxnSpPr/>
            <p:nvPr/>
          </p:nvCxnSpPr>
          <p:spPr>
            <a:xfrm flipH="1" rot="10800000">
              <a:off x="11544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406" name="Google Shape;1406;p45"/>
            <p:cNvCxnSpPr/>
            <p:nvPr/>
          </p:nvCxnSpPr>
          <p:spPr>
            <a:xfrm flipH="1" rot="10800000">
              <a:off x="11544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407" name="Google Shape;1407;p45"/>
            <p:cNvCxnSpPr/>
            <p:nvPr/>
          </p:nvCxnSpPr>
          <p:spPr>
            <a:xfrm>
              <a:off x="11544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408" name="Google Shape;1408;p45"/>
            <p:cNvCxnSpPr/>
            <p:nvPr/>
          </p:nvCxnSpPr>
          <p:spPr>
            <a:xfrm>
              <a:off x="11544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409" name="Google Shape;1409;p45"/>
            <p:cNvSpPr txBox="1"/>
            <p:nvPr/>
          </p:nvSpPr>
          <p:spPr>
            <a:xfrm>
              <a:off x="619975" y="34193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car</a:t>
              </a:r>
              <a:endParaRPr b="1" sz="600">
                <a:solidFill>
                  <a:schemeClr val="accent3"/>
                </a:solidFill>
                <a:latin typeface="Lato"/>
                <a:ea typeface="Lato"/>
                <a:cs typeface="Lato"/>
                <a:sym typeface="Lato"/>
              </a:endParaRPr>
            </a:p>
          </p:txBody>
        </p:sp>
        <p:sp>
          <p:nvSpPr>
            <p:cNvPr id="1410" name="Google Shape;1410;p45"/>
            <p:cNvSpPr txBox="1"/>
            <p:nvPr/>
          </p:nvSpPr>
          <p:spPr>
            <a:xfrm>
              <a:off x="619975" y="38765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dk2"/>
                  </a:solidFill>
                  <a:latin typeface="Lato"/>
                  <a:ea typeface="Lato"/>
                  <a:cs typeface="Lato"/>
                  <a:sym typeface="Lato"/>
                </a:rPr>
                <a:t>I</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drove</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car</a:t>
              </a:r>
              <a:endParaRPr sz="600">
                <a:solidFill>
                  <a:schemeClr val="dk2"/>
                </a:solidFill>
                <a:latin typeface="Lato"/>
                <a:ea typeface="Lato"/>
                <a:cs typeface="Lato"/>
                <a:sym typeface="Lato"/>
              </a:endParaRPr>
            </a:p>
          </p:txBody>
        </p:sp>
        <p:sp>
          <p:nvSpPr>
            <p:cNvPr id="1411" name="Google Shape;1411;p45"/>
            <p:cNvSpPr txBox="1"/>
            <p:nvPr/>
          </p:nvSpPr>
          <p:spPr>
            <a:xfrm>
              <a:off x="619975" y="4409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412" name="Google Shape;1412;p45"/>
            <p:cNvSpPr txBox="1"/>
            <p:nvPr/>
          </p:nvSpPr>
          <p:spPr>
            <a:xfrm>
              <a:off x="3667425" y="3260900"/>
              <a:ext cx="106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drove</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my</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to</a:t>
              </a:r>
              <a:endParaRPr sz="1000">
                <a:solidFill>
                  <a:schemeClr val="dk2"/>
                </a:solidFill>
                <a:latin typeface="Lato"/>
                <a:ea typeface="Lato"/>
                <a:cs typeface="Lato"/>
                <a:sym typeface="Lato"/>
              </a:endParaRPr>
            </a:p>
            <a:p>
              <a:pPr indent="0" lvl="0" marL="0" rtl="0" algn="l">
                <a:spcBef>
                  <a:spcPts val="0"/>
                </a:spcBef>
                <a:spcAft>
                  <a:spcPts val="0"/>
                </a:spcAft>
                <a:buNone/>
              </a:pPr>
              <a:r>
                <a:rPr b="1" lang="en" sz="1000">
                  <a:solidFill>
                    <a:schemeClr val="dk1"/>
                  </a:solidFill>
                  <a:latin typeface="Lato"/>
                  <a:ea typeface="Lato"/>
                  <a:cs typeface="Lato"/>
                  <a:sym typeface="Lato"/>
                </a:rPr>
                <a:t>the</a:t>
              </a:r>
              <a:endParaRPr b="1"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supermarket</a:t>
              </a:r>
              <a:endParaRPr sz="1000">
                <a:solidFill>
                  <a:schemeClr val="dk2"/>
                </a:solidFill>
                <a:latin typeface="Lato"/>
                <a:ea typeface="Lato"/>
                <a:cs typeface="Lato"/>
                <a:sym typeface="Lato"/>
              </a:endParaRPr>
            </a:p>
          </p:txBody>
        </p:sp>
        <p:cxnSp>
          <p:nvCxnSpPr>
            <p:cNvPr id="1413" name="Google Shape;1413;p45"/>
            <p:cNvCxnSpPr/>
            <p:nvPr/>
          </p:nvCxnSpPr>
          <p:spPr>
            <a:xfrm flipH="1" rot="10800000">
              <a:off x="23727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414" name="Google Shape;1414;p45"/>
            <p:cNvCxnSpPr/>
            <p:nvPr/>
          </p:nvCxnSpPr>
          <p:spPr>
            <a:xfrm>
              <a:off x="2372750" y="4092500"/>
              <a:ext cx="1142400" cy="350700"/>
            </a:xfrm>
            <a:prstGeom prst="straightConnector1">
              <a:avLst/>
            </a:prstGeom>
            <a:noFill/>
            <a:ln cap="flat" cmpd="sng" w="9525">
              <a:solidFill>
                <a:schemeClr val="dk2"/>
              </a:solidFill>
              <a:prstDash val="solid"/>
              <a:round/>
              <a:headEnd len="med" w="med" type="none"/>
              <a:tailEnd len="med" w="med" type="none"/>
            </a:ln>
          </p:spPr>
        </p:cxnSp>
        <p:sp>
          <p:nvSpPr>
            <p:cNvPr id="1415" name="Google Shape;1415;p45"/>
            <p:cNvSpPr txBox="1"/>
            <p:nvPr/>
          </p:nvSpPr>
          <p:spPr>
            <a:xfrm>
              <a:off x="619975" y="2885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dk2"/>
                  </a:solidFill>
                  <a:latin typeface="Lato"/>
                  <a:ea typeface="Lato"/>
                  <a:cs typeface="Lato"/>
                  <a:sym typeface="Lato"/>
                </a:rPr>
                <a:t>I</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drove</a:t>
              </a:r>
              <a:endParaRPr sz="600">
                <a:solidFill>
                  <a:schemeClr val="dk2"/>
                </a:solidFill>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my</a:t>
              </a:r>
              <a:endParaRPr b="1" sz="600">
                <a:solidFill>
                  <a:schemeClr val="accent3"/>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car</a:t>
              </a:r>
              <a:endParaRPr sz="600">
                <a:solidFill>
                  <a:schemeClr val="dk2"/>
                </a:solidFill>
                <a:latin typeface="Lato"/>
                <a:ea typeface="Lato"/>
                <a:cs typeface="Lato"/>
                <a:sym typeface="La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46"/>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Beyond “the next word”</a:t>
            </a:r>
            <a:endParaRPr/>
          </a:p>
        </p:txBody>
      </p:sp>
      <p:sp>
        <p:nvSpPr>
          <p:cNvPr id="1421" name="Google Shape;1421;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Define the context as a window size (how many words to the left and right?)</a:t>
            </a:r>
            <a:endParaRPr/>
          </a:p>
          <a:p>
            <a:pPr indent="-298450" lvl="1" marL="914400" rtl="0" algn="l">
              <a:spcBef>
                <a:spcPts val="0"/>
              </a:spcBef>
              <a:spcAft>
                <a:spcPts val="0"/>
              </a:spcAft>
              <a:buSzPts val="1100"/>
              <a:buChar char="○"/>
            </a:pPr>
            <a:r>
              <a:rPr lang="en"/>
              <a:t>Using window size of 3 as an example</a:t>
            </a:r>
            <a:endParaRPr/>
          </a:p>
          <a:p>
            <a:pPr indent="-311150" lvl="0" marL="457200" rtl="0" algn="l">
              <a:spcBef>
                <a:spcPts val="0"/>
              </a:spcBef>
              <a:spcAft>
                <a:spcPts val="0"/>
              </a:spcAft>
              <a:buSzPts val="1300"/>
              <a:buChar char="●"/>
            </a:pPr>
            <a:r>
              <a:rPr lang="en">
                <a:solidFill>
                  <a:schemeClr val="dk2"/>
                </a:solidFill>
              </a:rPr>
              <a:t>I drove </a:t>
            </a:r>
            <a:r>
              <a:rPr lang="en">
                <a:solidFill>
                  <a:schemeClr val="dk2"/>
                </a:solidFill>
              </a:rPr>
              <a:t>my </a:t>
            </a:r>
            <a:r>
              <a:rPr b="1" lang="en" sz="1600" u="sng">
                <a:solidFill>
                  <a:schemeClr val="accent3"/>
                </a:solidFill>
              </a:rPr>
              <a:t>car to the</a:t>
            </a:r>
            <a:r>
              <a:rPr b="1" lang="en" sz="1600">
                <a:solidFill>
                  <a:schemeClr val="dk1"/>
                </a:solidFill>
              </a:rPr>
              <a:t> </a:t>
            </a:r>
            <a:r>
              <a:rPr b="1" lang="en" sz="2000">
                <a:solidFill>
                  <a:schemeClr val="dk1"/>
                </a:solidFill>
              </a:rPr>
              <a:t>supermarket</a:t>
            </a:r>
            <a:r>
              <a:rPr lang="en"/>
              <a:t>.</a:t>
            </a:r>
            <a:endParaRPr/>
          </a:p>
        </p:txBody>
      </p:sp>
      <p:sp>
        <p:nvSpPr>
          <p:cNvPr id="1422" name="Google Shape;1422;p46"/>
          <p:cNvSpPr/>
          <p:nvPr/>
        </p:nvSpPr>
        <p:spPr>
          <a:xfrm flipH="1">
            <a:off x="80959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flipH="1">
            <a:off x="80959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6"/>
          <p:cNvSpPr/>
          <p:nvPr/>
        </p:nvSpPr>
        <p:spPr>
          <a:xfrm flipH="1">
            <a:off x="80959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6"/>
          <p:cNvSpPr/>
          <p:nvPr/>
        </p:nvSpPr>
        <p:spPr>
          <a:xfrm flipH="1">
            <a:off x="80959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flipH="1">
            <a:off x="687747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flipH="1">
            <a:off x="55828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8" name="Google Shape;1428;p46"/>
          <p:cNvCxnSpPr/>
          <p:nvPr/>
        </p:nvCxnSpPr>
        <p:spPr>
          <a:xfrm flipH="1">
            <a:off x="70179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429" name="Google Shape;1429;p46"/>
          <p:cNvCxnSpPr/>
          <p:nvPr/>
        </p:nvCxnSpPr>
        <p:spPr>
          <a:xfrm flipH="1">
            <a:off x="70179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430" name="Google Shape;1430;p46"/>
          <p:cNvCxnSpPr/>
          <p:nvPr/>
        </p:nvCxnSpPr>
        <p:spPr>
          <a:xfrm rot="10800000">
            <a:off x="70179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431" name="Google Shape;1431;p46"/>
          <p:cNvCxnSpPr/>
          <p:nvPr/>
        </p:nvCxnSpPr>
        <p:spPr>
          <a:xfrm rot="10800000">
            <a:off x="70179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432" name="Google Shape;1432;p46"/>
          <p:cNvCxnSpPr/>
          <p:nvPr/>
        </p:nvCxnSpPr>
        <p:spPr>
          <a:xfrm rot="10800000">
            <a:off x="70179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433" name="Google Shape;1433;p46"/>
          <p:cNvCxnSpPr/>
          <p:nvPr/>
        </p:nvCxnSpPr>
        <p:spPr>
          <a:xfrm rot="10800000">
            <a:off x="70179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434" name="Google Shape;1434;p46"/>
          <p:cNvCxnSpPr/>
          <p:nvPr/>
        </p:nvCxnSpPr>
        <p:spPr>
          <a:xfrm flipH="1">
            <a:off x="70179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435" name="Google Shape;1435;p46"/>
          <p:cNvCxnSpPr/>
          <p:nvPr/>
        </p:nvCxnSpPr>
        <p:spPr>
          <a:xfrm flipH="1">
            <a:off x="70179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46"/>
          <p:cNvSpPr txBox="1"/>
          <p:nvPr/>
        </p:nvSpPr>
        <p:spPr>
          <a:xfrm flipH="1">
            <a:off x="8217725" y="2885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l">
              <a:spcBef>
                <a:spcPts val="0"/>
              </a:spcBef>
              <a:spcAft>
                <a:spcPts val="0"/>
              </a:spcAft>
              <a:buNone/>
            </a:pPr>
            <a:r>
              <a:rPr b="1" lang="en" sz="600">
                <a:solidFill>
                  <a:schemeClr val="accent3"/>
                </a:solidFill>
                <a:latin typeface="Lato"/>
                <a:ea typeface="Lato"/>
                <a:cs typeface="Lato"/>
                <a:sym typeface="Lato"/>
              </a:rPr>
              <a:t>car</a:t>
            </a:r>
            <a:endParaRPr sz="600">
              <a:solidFill>
                <a:schemeClr val="dk2"/>
              </a:solidFill>
              <a:latin typeface="Lato"/>
              <a:ea typeface="Lato"/>
              <a:cs typeface="Lato"/>
              <a:sym typeface="Lato"/>
            </a:endParaRPr>
          </a:p>
        </p:txBody>
      </p:sp>
      <p:sp>
        <p:nvSpPr>
          <p:cNvPr id="1437" name="Google Shape;1437;p46"/>
          <p:cNvSpPr txBox="1"/>
          <p:nvPr/>
        </p:nvSpPr>
        <p:spPr>
          <a:xfrm flipH="1">
            <a:off x="8217725" y="34193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2"/>
                </a:solidFill>
                <a:latin typeface="Lato"/>
                <a:ea typeface="Lato"/>
                <a:cs typeface="Lato"/>
                <a:sym typeface="Lato"/>
              </a:rPr>
              <a:t>I</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drove</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car</a:t>
            </a:r>
            <a:endParaRPr sz="600">
              <a:latin typeface="Lato"/>
              <a:ea typeface="Lato"/>
              <a:cs typeface="Lato"/>
              <a:sym typeface="Lato"/>
            </a:endParaRPr>
          </a:p>
        </p:txBody>
      </p:sp>
      <p:sp>
        <p:nvSpPr>
          <p:cNvPr id="1438" name="Google Shape;1438;p46"/>
          <p:cNvSpPr txBox="1"/>
          <p:nvPr/>
        </p:nvSpPr>
        <p:spPr>
          <a:xfrm flipH="1">
            <a:off x="8217725" y="38765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2"/>
                </a:solidFill>
                <a:latin typeface="Lato"/>
                <a:ea typeface="Lato"/>
                <a:cs typeface="Lato"/>
                <a:sym typeface="Lato"/>
              </a:rPr>
              <a:t>I</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drove</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l">
              <a:spcBef>
                <a:spcPts val="0"/>
              </a:spcBef>
              <a:spcAft>
                <a:spcPts val="0"/>
              </a:spcAft>
              <a:buNone/>
            </a:pPr>
            <a:r>
              <a:rPr lang="en" sz="600">
                <a:solidFill>
                  <a:schemeClr val="dk2"/>
                </a:solidFill>
                <a:latin typeface="Lato"/>
                <a:ea typeface="Lato"/>
                <a:cs typeface="Lato"/>
                <a:sym typeface="Lato"/>
              </a:rPr>
              <a:t>car</a:t>
            </a:r>
            <a:endParaRPr sz="600">
              <a:solidFill>
                <a:schemeClr val="dk2"/>
              </a:solidFill>
              <a:latin typeface="Lato"/>
              <a:ea typeface="Lato"/>
              <a:cs typeface="Lato"/>
              <a:sym typeface="Lato"/>
            </a:endParaRPr>
          </a:p>
        </p:txBody>
      </p:sp>
      <p:sp>
        <p:nvSpPr>
          <p:cNvPr id="1439" name="Google Shape;1439;p46"/>
          <p:cNvSpPr txBox="1"/>
          <p:nvPr/>
        </p:nvSpPr>
        <p:spPr>
          <a:xfrm flipH="1">
            <a:off x="8217725" y="4409950"/>
            <a:ext cx="40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440" name="Google Shape;1440;p46"/>
          <p:cNvSpPr txBox="1"/>
          <p:nvPr/>
        </p:nvSpPr>
        <p:spPr>
          <a:xfrm flipH="1">
            <a:off x="4504875" y="3260900"/>
            <a:ext cx="1066200" cy="1262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drove</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my</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to</a:t>
            </a:r>
            <a:endParaRPr sz="1000">
              <a:solidFill>
                <a:schemeClr val="dk2"/>
              </a:solidFill>
              <a:latin typeface="Lato"/>
              <a:ea typeface="Lato"/>
              <a:cs typeface="Lato"/>
              <a:sym typeface="Lato"/>
            </a:endParaRPr>
          </a:p>
          <a:p>
            <a:pPr indent="0" lvl="0" marL="0" rtl="0" algn="r">
              <a:spcBef>
                <a:spcPts val="0"/>
              </a:spcBef>
              <a:spcAft>
                <a:spcPts val="0"/>
              </a:spcAft>
              <a:buNone/>
            </a:pPr>
            <a:r>
              <a:rPr lang="en" sz="1000">
                <a:solidFill>
                  <a:schemeClr val="dk2"/>
                </a:solidFill>
                <a:latin typeface="Lato"/>
                <a:ea typeface="Lato"/>
                <a:cs typeface="Lato"/>
                <a:sym typeface="Lato"/>
              </a:rPr>
              <a:t>the</a:t>
            </a:r>
            <a:endParaRPr sz="1000">
              <a:solidFill>
                <a:schemeClr val="dk2"/>
              </a:solidFill>
              <a:latin typeface="Lato"/>
              <a:ea typeface="Lato"/>
              <a:cs typeface="Lato"/>
              <a:sym typeface="Lato"/>
            </a:endParaRPr>
          </a:p>
          <a:p>
            <a:pPr indent="0" lvl="0" marL="0" rtl="0" algn="r">
              <a:spcBef>
                <a:spcPts val="0"/>
              </a:spcBef>
              <a:spcAft>
                <a:spcPts val="0"/>
              </a:spcAft>
              <a:buNone/>
            </a:pPr>
            <a:r>
              <a:rPr b="1" lang="en" sz="1000">
                <a:solidFill>
                  <a:schemeClr val="dk1"/>
                </a:solidFill>
                <a:latin typeface="Lato"/>
                <a:ea typeface="Lato"/>
                <a:cs typeface="Lato"/>
                <a:sym typeface="Lato"/>
              </a:rPr>
              <a:t>supermarket</a:t>
            </a:r>
            <a:endParaRPr b="1" sz="1000">
              <a:solidFill>
                <a:schemeClr val="dk1"/>
              </a:solidFill>
              <a:latin typeface="Lato"/>
              <a:ea typeface="Lato"/>
              <a:cs typeface="Lato"/>
              <a:sym typeface="Lato"/>
            </a:endParaRPr>
          </a:p>
        </p:txBody>
      </p:sp>
      <p:cxnSp>
        <p:nvCxnSpPr>
          <p:cNvPr id="1441" name="Google Shape;1441;p46"/>
          <p:cNvCxnSpPr/>
          <p:nvPr/>
        </p:nvCxnSpPr>
        <p:spPr>
          <a:xfrm rot="10800000">
            <a:off x="57233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442" name="Google Shape;1442;p46"/>
          <p:cNvCxnSpPr/>
          <p:nvPr/>
        </p:nvCxnSpPr>
        <p:spPr>
          <a:xfrm flipH="1">
            <a:off x="5723350" y="4092500"/>
            <a:ext cx="1142400" cy="350700"/>
          </a:xfrm>
          <a:prstGeom prst="straightConnector1">
            <a:avLst/>
          </a:prstGeom>
          <a:noFill/>
          <a:ln cap="flat" cmpd="sng" w="9525">
            <a:solidFill>
              <a:schemeClr val="dk2"/>
            </a:solidFill>
            <a:prstDash val="solid"/>
            <a:round/>
            <a:headEnd len="med" w="med" type="none"/>
            <a:tailEnd len="med" w="med" type="none"/>
          </a:ln>
        </p:spPr>
      </p:cxnSp>
      <p:grpSp>
        <p:nvGrpSpPr>
          <p:cNvPr id="1443" name="Google Shape;1443;p46"/>
          <p:cNvGrpSpPr/>
          <p:nvPr/>
        </p:nvGrpSpPr>
        <p:grpSpPr>
          <a:xfrm>
            <a:off x="619975" y="2885950"/>
            <a:ext cx="4113650" cy="2078100"/>
            <a:chOff x="619975" y="2885950"/>
            <a:chExt cx="4113650" cy="2078100"/>
          </a:xfrm>
        </p:grpSpPr>
        <p:sp>
          <p:nvSpPr>
            <p:cNvPr id="1444" name="Google Shape;1444;p46"/>
            <p:cNvSpPr/>
            <p:nvPr/>
          </p:nvSpPr>
          <p:spPr>
            <a:xfrm>
              <a:off x="1013850" y="29693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6"/>
            <p:cNvSpPr/>
            <p:nvPr/>
          </p:nvSpPr>
          <p:spPr>
            <a:xfrm>
              <a:off x="1013850" y="34844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1013850" y="399960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6"/>
            <p:cNvSpPr/>
            <p:nvPr/>
          </p:nvSpPr>
          <p:spPr>
            <a:xfrm>
              <a:off x="1013850" y="45147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6"/>
            <p:cNvSpPr/>
            <p:nvPr/>
          </p:nvSpPr>
          <p:spPr>
            <a:xfrm>
              <a:off x="2232325" y="3706250"/>
              <a:ext cx="128700" cy="3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3527000" y="3355700"/>
              <a:ext cx="128700" cy="108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0" name="Google Shape;1450;p46"/>
            <p:cNvCxnSpPr/>
            <p:nvPr/>
          </p:nvCxnSpPr>
          <p:spPr>
            <a:xfrm>
              <a:off x="1154400" y="34844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451" name="Google Shape;1451;p46"/>
            <p:cNvCxnSpPr/>
            <p:nvPr/>
          </p:nvCxnSpPr>
          <p:spPr>
            <a:xfrm>
              <a:off x="1154400" y="3870850"/>
              <a:ext cx="1066200" cy="221700"/>
            </a:xfrm>
            <a:prstGeom prst="straightConnector1">
              <a:avLst/>
            </a:prstGeom>
            <a:noFill/>
            <a:ln cap="flat" cmpd="sng" w="9525">
              <a:solidFill>
                <a:schemeClr val="dk2"/>
              </a:solidFill>
              <a:prstDash val="solid"/>
              <a:round/>
              <a:headEnd len="med" w="med" type="none"/>
              <a:tailEnd len="med" w="med" type="none"/>
            </a:ln>
          </p:spPr>
        </p:cxnSp>
        <p:cxnSp>
          <p:nvCxnSpPr>
            <p:cNvPr id="1452" name="Google Shape;1452;p46"/>
            <p:cNvCxnSpPr/>
            <p:nvPr/>
          </p:nvCxnSpPr>
          <p:spPr>
            <a:xfrm flipH="1" rot="10800000">
              <a:off x="1154400" y="37062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453" name="Google Shape;1453;p46"/>
            <p:cNvCxnSpPr/>
            <p:nvPr/>
          </p:nvCxnSpPr>
          <p:spPr>
            <a:xfrm flipH="1" rot="10800000">
              <a:off x="1154400" y="4092600"/>
              <a:ext cx="1066200" cy="293400"/>
            </a:xfrm>
            <a:prstGeom prst="straightConnector1">
              <a:avLst/>
            </a:prstGeom>
            <a:noFill/>
            <a:ln cap="flat" cmpd="sng" w="9525">
              <a:solidFill>
                <a:schemeClr val="dk2"/>
              </a:solidFill>
              <a:prstDash val="solid"/>
              <a:round/>
              <a:headEnd len="med" w="med" type="none"/>
              <a:tailEnd len="med" w="med" type="none"/>
            </a:ln>
          </p:spPr>
        </p:cxnSp>
        <p:cxnSp>
          <p:nvCxnSpPr>
            <p:cNvPr id="1454" name="Google Shape;1454;p46"/>
            <p:cNvCxnSpPr/>
            <p:nvPr/>
          </p:nvCxnSpPr>
          <p:spPr>
            <a:xfrm flipH="1" rot="10800000">
              <a:off x="1154400" y="37062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455" name="Google Shape;1455;p46"/>
            <p:cNvCxnSpPr/>
            <p:nvPr/>
          </p:nvCxnSpPr>
          <p:spPr>
            <a:xfrm flipH="1" rot="10800000">
              <a:off x="1154400" y="4092650"/>
              <a:ext cx="1066200" cy="808500"/>
            </a:xfrm>
            <a:prstGeom prst="straightConnector1">
              <a:avLst/>
            </a:prstGeom>
            <a:noFill/>
            <a:ln cap="flat" cmpd="sng" w="9525">
              <a:solidFill>
                <a:schemeClr val="dk2"/>
              </a:solidFill>
              <a:prstDash val="solid"/>
              <a:round/>
              <a:headEnd len="med" w="med" type="none"/>
              <a:tailEnd len="med" w="med" type="none"/>
            </a:ln>
          </p:spPr>
        </p:cxnSp>
        <p:cxnSp>
          <p:nvCxnSpPr>
            <p:cNvPr id="1456" name="Google Shape;1456;p46"/>
            <p:cNvCxnSpPr/>
            <p:nvPr/>
          </p:nvCxnSpPr>
          <p:spPr>
            <a:xfrm>
              <a:off x="1154400" y="2969300"/>
              <a:ext cx="1066200" cy="737100"/>
            </a:xfrm>
            <a:prstGeom prst="straightConnector1">
              <a:avLst/>
            </a:prstGeom>
            <a:noFill/>
            <a:ln cap="flat" cmpd="sng" w="9525">
              <a:solidFill>
                <a:schemeClr val="dk2"/>
              </a:solidFill>
              <a:prstDash val="solid"/>
              <a:round/>
              <a:headEnd len="med" w="med" type="none"/>
              <a:tailEnd len="med" w="med" type="none"/>
            </a:ln>
          </p:spPr>
        </p:cxnSp>
        <p:cxnSp>
          <p:nvCxnSpPr>
            <p:cNvPr id="1457" name="Google Shape;1457;p46"/>
            <p:cNvCxnSpPr/>
            <p:nvPr/>
          </p:nvCxnSpPr>
          <p:spPr>
            <a:xfrm>
              <a:off x="1154400" y="3355700"/>
              <a:ext cx="1066200" cy="7371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46"/>
            <p:cNvSpPr txBox="1"/>
            <p:nvPr/>
          </p:nvSpPr>
          <p:spPr>
            <a:xfrm>
              <a:off x="619975" y="34193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dk2"/>
                  </a:solidFill>
                  <a:latin typeface="Lato"/>
                  <a:ea typeface="Lato"/>
                  <a:cs typeface="Lato"/>
                  <a:sym typeface="Lato"/>
                </a:rPr>
                <a:t>I</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drove</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car</a:t>
              </a:r>
              <a:endParaRPr sz="600">
                <a:solidFill>
                  <a:schemeClr val="dk2"/>
                </a:solidFill>
                <a:latin typeface="Lato"/>
                <a:ea typeface="Lato"/>
                <a:cs typeface="Lato"/>
                <a:sym typeface="Lato"/>
              </a:endParaRPr>
            </a:p>
          </p:txBody>
        </p:sp>
        <p:sp>
          <p:nvSpPr>
            <p:cNvPr id="1459" name="Google Shape;1459;p46"/>
            <p:cNvSpPr txBox="1"/>
            <p:nvPr/>
          </p:nvSpPr>
          <p:spPr>
            <a:xfrm>
              <a:off x="619975" y="38765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dk2"/>
                  </a:solidFill>
                  <a:latin typeface="Lato"/>
                  <a:ea typeface="Lato"/>
                  <a:cs typeface="Lato"/>
                  <a:sym typeface="Lato"/>
                </a:rPr>
                <a:t>I</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drove</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car</a:t>
              </a:r>
              <a:endParaRPr sz="600">
                <a:solidFill>
                  <a:schemeClr val="dk2"/>
                </a:solidFill>
                <a:latin typeface="Lato"/>
                <a:ea typeface="Lato"/>
                <a:cs typeface="Lato"/>
                <a:sym typeface="Lato"/>
              </a:endParaRPr>
            </a:p>
          </p:txBody>
        </p:sp>
        <p:sp>
          <p:nvSpPr>
            <p:cNvPr id="1460" name="Google Shape;1460;p46"/>
            <p:cNvSpPr txBox="1"/>
            <p:nvPr/>
          </p:nvSpPr>
          <p:spPr>
            <a:xfrm>
              <a:off x="619975" y="4409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I</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drove</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my</a:t>
              </a:r>
              <a:endParaRPr sz="600">
                <a:latin typeface="Lato"/>
                <a:ea typeface="Lato"/>
                <a:cs typeface="Lato"/>
                <a:sym typeface="Lato"/>
              </a:endParaRPr>
            </a:p>
            <a:p>
              <a:pPr indent="0" lvl="0" marL="0" rtl="0" algn="r">
                <a:spcBef>
                  <a:spcPts val="0"/>
                </a:spcBef>
                <a:spcAft>
                  <a:spcPts val="0"/>
                </a:spcAft>
                <a:buNone/>
              </a:pPr>
              <a:r>
                <a:rPr lang="en" sz="600">
                  <a:latin typeface="Lato"/>
                  <a:ea typeface="Lato"/>
                  <a:cs typeface="Lato"/>
                  <a:sym typeface="Lato"/>
                </a:rPr>
                <a:t>car</a:t>
              </a:r>
              <a:endParaRPr sz="600">
                <a:latin typeface="Lato"/>
                <a:ea typeface="Lato"/>
                <a:cs typeface="Lato"/>
                <a:sym typeface="Lato"/>
              </a:endParaRPr>
            </a:p>
          </p:txBody>
        </p:sp>
        <p:sp>
          <p:nvSpPr>
            <p:cNvPr id="1461" name="Google Shape;1461;p46"/>
            <p:cNvSpPr txBox="1"/>
            <p:nvPr/>
          </p:nvSpPr>
          <p:spPr>
            <a:xfrm>
              <a:off x="3667425" y="3260900"/>
              <a:ext cx="106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Lato"/>
                  <a:ea typeface="Lato"/>
                  <a:cs typeface="Lato"/>
                  <a:sym typeface="Lato"/>
                </a:rPr>
                <a:t>I</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drove</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my</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car</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to</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the</a:t>
              </a:r>
              <a:endParaRPr sz="1000">
                <a:solidFill>
                  <a:schemeClr val="dk2"/>
                </a:solidFill>
                <a:latin typeface="Lato"/>
                <a:ea typeface="Lato"/>
                <a:cs typeface="Lato"/>
                <a:sym typeface="Lato"/>
              </a:endParaRPr>
            </a:p>
            <a:p>
              <a:pPr indent="0" lvl="0" marL="0" rtl="0" algn="l">
                <a:spcBef>
                  <a:spcPts val="0"/>
                </a:spcBef>
                <a:spcAft>
                  <a:spcPts val="0"/>
                </a:spcAft>
                <a:buNone/>
              </a:pPr>
              <a:r>
                <a:rPr b="1" lang="en" sz="1000">
                  <a:solidFill>
                    <a:schemeClr val="dk1"/>
                  </a:solidFill>
                  <a:latin typeface="Lato"/>
                  <a:ea typeface="Lato"/>
                  <a:cs typeface="Lato"/>
                  <a:sym typeface="Lato"/>
                </a:rPr>
                <a:t>supermarket</a:t>
              </a:r>
              <a:endParaRPr b="1" sz="1000">
                <a:solidFill>
                  <a:schemeClr val="dk1"/>
                </a:solidFill>
                <a:latin typeface="Lato"/>
                <a:ea typeface="Lato"/>
                <a:cs typeface="Lato"/>
                <a:sym typeface="Lato"/>
              </a:endParaRPr>
            </a:p>
          </p:txBody>
        </p:sp>
        <p:cxnSp>
          <p:nvCxnSpPr>
            <p:cNvPr id="1462" name="Google Shape;1462;p46"/>
            <p:cNvCxnSpPr/>
            <p:nvPr/>
          </p:nvCxnSpPr>
          <p:spPr>
            <a:xfrm flipH="1" rot="10800000">
              <a:off x="2372750" y="3355700"/>
              <a:ext cx="1142400" cy="350400"/>
            </a:xfrm>
            <a:prstGeom prst="straightConnector1">
              <a:avLst/>
            </a:prstGeom>
            <a:noFill/>
            <a:ln cap="flat" cmpd="sng" w="9525">
              <a:solidFill>
                <a:schemeClr val="dk2"/>
              </a:solidFill>
              <a:prstDash val="solid"/>
              <a:round/>
              <a:headEnd len="med" w="med" type="none"/>
              <a:tailEnd len="med" w="med" type="none"/>
            </a:ln>
          </p:spPr>
        </p:cxnSp>
        <p:cxnSp>
          <p:nvCxnSpPr>
            <p:cNvPr id="1463" name="Google Shape;1463;p46"/>
            <p:cNvCxnSpPr/>
            <p:nvPr/>
          </p:nvCxnSpPr>
          <p:spPr>
            <a:xfrm>
              <a:off x="2372750" y="4092500"/>
              <a:ext cx="1142400" cy="3507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46"/>
            <p:cNvSpPr txBox="1"/>
            <p:nvPr/>
          </p:nvSpPr>
          <p:spPr>
            <a:xfrm>
              <a:off x="619975" y="2885950"/>
              <a:ext cx="400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dk2"/>
                  </a:solidFill>
                  <a:latin typeface="Lato"/>
                  <a:ea typeface="Lato"/>
                  <a:cs typeface="Lato"/>
                  <a:sym typeface="Lato"/>
                </a:rPr>
                <a:t>I</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drove</a:t>
              </a:r>
              <a:endParaRPr sz="600">
                <a:solidFill>
                  <a:schemeClr val="dk2"/>
                </a:solidFill>
                <a:latin typeface="Lato"/>
                <a:ea typeface="Lato"/>
                <a:cs typeface="Lato"/>
                <a:sym typeface="Lato"/>
              </a:endParaRPr>
            </a:p>
            <a:p>
              <a:pPr indent="0" lvl="0" marL="0" rtl="0" algn="r">
                <a:spcBef>
                  <a:spcPts val="0"/>
                </a:spcBef>
                <a:spcAft>
                  <a:spcPts val="0"/>
                </a:spcAft>
                <a:buNone/>
              </a:pPr>
              <a:r>
                <a:rPr lang="en" sz="600">
                  <a:solidFill>
                    <a:schemeClr val="dk2"/>
                  </a:solidFill>
                  <a:latin typeface="Lato"/>
                  <a:ea typeface="Lato"/>
                  <a:cs typeface="Lato"/>
                  <a:sym typeface="Lato"/>
                </a:rPr>
                <a:t>my</a:t>
              </a:r>
              <a:endParaRPr sz="600">
                <a:solidFill>
                  <a:schemeClr val="dk2"/>
                </a:solidFill>
                <a:latin typeface="Lato"/>
                <a:ea typeface="Lato"/>
                <a:cs typeface="Lato"/>
                <a:sym typeface="Lato"/>
              </a:endParaRPr>
            </a:p>
            <a:p>
              <a:pPr indent="0" lvl="0" marL="0" rtl="0" algn="r">
                <a:spcBef>
                  <a:spcPts val="0"/>
                </a:spcBef>
                <a:spcAft>
                  <a:spcPts val="0"/>
                </a:spcAft>
                <a:buNone/>
              </a:pPr>
              <a:r>
                <a:rPr b="1" lang="en" sz="600">
                  <a:solidFill>
                    <a:schemeClr val="accent3"/>
                  </a:solidFill>
                  <a:latin typeface="Lato"/>
                  <a:ea typeface="Lato"/>
                  <a:cs typeface="Lato"/>
                  <a:sym typeface="Lato"/>
                </a:rPr>
                <a:t>car</a:t>
              </a:r>
              <a:endParaRPr b="1" sz="600">
                <a:solidFill>
                  <a:schemeClr val="accent3"/>
                </a:solidFill>
                <a:latin typeface="Lato"/>
                <a:ea typeface="Lato"/>
                <a:cs typeface="Lato"/>
                <a:sym typeface="La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47"/>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Benefits</a:t>
            </a:r>
            <a:endParaRPr/>
          </a:p>
        </p:txBody>
      </p:sp>
      <p:sp>
        <p:nvSpPr>
          <p:cNvPr id="1470" name="Google Shape;1470;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W</a:t>
            </a:r>
            <a:r>
              <a:rPr lang="en"/>
              <a:t> and </a:t>
            </a:r>
            <a:r>
              <a:rPr b="1" lang="en"/>
              <a:t>W’</a:t>
            </a:r>
            <a:r>
              <a:rPr lang="en"/>
              <a:t> are word embeddings</a:t>
            </a:r>
            <a:endParaRPr/>
          </a:p>
          <a:p>
            <a:pPr indent="-298450" lvl="1" marL="914400" rtl="0" algn="l">
              <a:spcBef>
                <a:spcPts val="0"/>
              </a:spcBef>
              <a:spcAft>
                <a:spcPts val="0"/>
              </a:spcAft>
              <a:buSzPts val="1100"/>
              <a:buChar char="○"/>
            </a:pPr>
            <a:r>
              <a:rPr lang="en"/>
              <a:t>One word will have two embeddings: one when it is the “target” and one when it is the “context”</a:t>
            </a:r>
            <a:endParaRPr/>
          </a:p>
          <a:p>
            <a:pPr indent="-311150" lvl="0" marL="457200" rtl="0" algn="l">
              <a:spcBef>
                <a:spcPts val="0"/>
              </a:spcBef>
              <a:spcAft>
                <a:spcPts val="0"/>
              </a:spcAft>
              <a:buSzPts val="1300"/>
              <a:buChar char="●"/>
            </a:pPr>
            <a:r>
              <a:rPr lang="en"/>
              <a:t>Word embeddings numerically capture meaning of words</a:t>
            </a:r>
            <a:endParaRPr/>
          </a:p>
          <a:p>
            <a:pPr indent="-311150" lvl="0" marL="457200" rtl="0" algn="l">
              <a:spcBef>
                <a:spcPts val="0"/>
              </a:spcBef>
              <a:spcAft>
                <a:spcPts val="0"/>
              </a:spcAft>
              <a:buSzPts val="1300"/>
              <a:buChar char="●"/>
            </a:pPr>
            <a:r>
              <a:rPr lang="en"/>
              <a:t>Classic examples:</a:t>
            </a:r>
            <a:endParaRPr/>
          </a:p>
          <a:p>
            <a:pPr indent="-298450" lvl="1" marL="914400" rtl="0" algn="l">
              <a:spcBef>
                <a:spcPts val="0"/>
              </a:spcBef>
              <a:spcAft>
                <a:spcPts val="0"/>
              </a:spcAft>
              <a:buSzPts val="1100"/>
              <a:buChar char="○"/>
            </a:pPr>
            <a:r>
              <a:rPr lang="en"/>
              <a:t>King - man + woman = queen</a:t>
            </a:r>
            <a:endParaRPr/>
          </a:p>
          <a:p>
            <a:pPr indent="-298450" lvl="1" marL="914400" rtl="0" algn="l">
              <a:spcBef>
                <a:spcPts val="0"/>
              </a:spcBef>
              <a:spcAft>
                <a:spcPts val="0"/>
              </a:spcAft>
              <a:buSzPts val="1100"/>
              <a:buChar char="○"/>
            </a:pPr>
            <a:r>
              <a:rPr lang="en"/>
              <a:t>Berlin - Germany + France = Paris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48"/>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1476" name="Google Shape;1476;p48"/>
          <p:cNvSpPr txBox="1"/>
          <p:nvPr>
            <p:ph idx="1" type="body"/>
          </p:nvPr>
        </p:nvSpPr>
        <p:spPr>
          <a:xfrm>
            <a:off x="687750" y="1309650"/>
            <a:ext cx="5751000" cy="1236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Need a richer measure of </a:t>
            </a:r>
            <a:r>
              <a:rPr b="1" lang="en">
                <a:solidFill>
                  <a:schemeClr val="accent3"/>
                </a:solidFill>
              </a:rPr>
              <a:t>context</a:t>
            </a:r>
            <a:endParaRPr b="1">
              <a:solidFill>
                <a:schemeClr val="accent3"/>
              </a:solidFill>
            </a:endParaRPr>
          </a:p>
          <a:p>
            <a:pPr indent="-311150" lvl="0" marL="457200" rtl="0" algn="l">
              <a:spcBef>
                <a:spcPts val="0"/>
              </a:spcBef>
              <a:spcAft>
                <a:spcPts val="0"/>
              </a:spcAft>
              <a:buSzPts val="1300"/>
              <a:buChar char="●"/>
            </a:pPr>
            <a:r>
              <a:rPr lang="en"/>
              <a:t>“</a:t>
            </a:r>
            <a:r>
              <a:rPr b="1" lang="en">
                <a:solidFill>
                  <a:schemeClr val="dk1"/>
                </a:solidFill>
              </a:rPr>
              <a:t>Hot</a:t>
            </a:r>
            <a:r>
              <a:rPr lang="en"/>
              <a:t>” can mean:</a:t>
            </a:r>
            <a:endParaRPr/>
          </a:p>
          <a:p>
            <a:pPr indent="-298450" lvl="1" marL="914400" rtl="0" algn="l">
              <a:spcBef>
                <a:spcPts val="0"/>
              </a:spcBef>
              <a:spcAft>
                <a:spcPts val="0"/>
              </a:spcAft>
              <a:buSzPts val="1100"/>
              <a:buChar char="○"/>
            </a:pPr>
            <a:r>
              <a:rPr lang="en"/>
              <a:t>Temperature (“The </a:t>
            </a:r>
            <a:r>
              <a:rPr b="1" lang="en">
                <a:solidFill>
                  <a:schemeClr val="accent3"/>
                </a:solidFill>
              </a:rPr>
              <a:t>weather </a:t>
            </a:r>
            <a:r>
              <a:rPr lang="en"/>
              <a:t>is too </a:t>
            </a:r>
            <a:r>
              <a:rPr b="1" lang="en" u="sng">
                <a:solidFill>
                  <a:schemeClr val="dk1"/>
                </a:solidFill>
              </a:rPr>
              <a:t>hot</a:t>
            </a:r>
            <a:r>
              <a:rPr b="1" lang="en">
                <a:solidFill>
                  <a:schemeClr val="dk1"/>
                </a:solidFill>
              </a:rPr>
              <a:t> </a:t>
            </a:r>
            <a:r>
              <a:rPr lang="en"/>
              <a:t>to go </a:t>
            </a:r>
            <a:r>
              <a:rPr b="1" lang="en">
                <a:solidFill>
                  <a:schemeClr val="accent3"/>
                </a:solidFill>
              </a:rPr>
              <a:t>outside</a:t>
            </a:r>
            <a:r>
              <a:rPr lang="en"/>
              <a:t>!”)</a:t>
            </a:r>
            <a:endParaRPr/>
          </a:p>
          <a:p>
            <a:pPr indent="-298450" lvl="1" marL="914400" rtl="0" algn="l">
              <a:spcBef>
                <a:spcPts val="0"/>
              </a:spcBef>
              <a:spcAft>
                <a:spcPts val="0"/>
              </a:spcAft>
              <a:buSzPts val="1100"/>
              <a:buChar char="○"/>
            </a:pPr>
            <a:r>
              <a:rPr lang="en"/>
              <a:t>Athletic performance (“</a:t>
            </a:r>
            <a:r>
              <a:rPr b="1" lang="en">
                <a:solidFill>
                  <a:schemeClr val="accent3"/>
                </a:solidFill>
              </a:rPr>
              <a:t>Jimmy Butler</a:t>
            </a:r>
            <a:r>
              <a:rPr lang="en"/>
              <a:t> has a </a:t>
            </a:r>
            <a:r>
              <a:rPr b="1" lang="en" u="sng">
                <a:solidFill>
                  <a:schemeClr val="dk1"/>
                </a:solidFill>
              </a:rPr>
              <a:t>hot</a:t>
            </a:r>
            <a:r>
              <a:rPr b="1" lang="en">
                <a:solidFill>
                  <a:schemeClr val="dk1"/>
                </a:solidFill>
              </a:rPr>
              <a:t> </a:t>
            </a:r>
            <a:r>
              <a:rPr b="1" lang="en">
                <a:solidFill>
                  <a:schemeClr val="accent3"/>
                </a:solidFill>
              </a:rPr>
              <a:t>hand </a:t>
            </a:r>
            <a:r>
              <a:rPr lang="en"/>
              <a:t>in the </a:t>
            </a:r>
            <a:r>
              <a:rPr b="1" lang="en">
                <a:solidFill>
                  <a:schemeClr val="accent3"/>
                </a:solidFill>
              </a:rPr>
              <a:t>playoffs</a:t>
            </a:r>
            <a:r>
              <a:rPr lang="en"/>
              <a:t>.”)</a:t>
            </a:r>
            <a:endParaRPr/>
          </a:p>
          <a:p>
            <a:pPr indent="-298450" lvl="1" marL="914400" rtl="0" algn="l">
              <a:spcBef>
                <a:spcPts val="0"/>
              </a:spcBef>
              <a:spcAft>
                <a:spcPts val="0"/>
              </a:spcAft>
              <a:buSzPts val="1100"/>
              <a:buChar char="○"/>
            </a:pPr>
            <a:r>
              <a:rPr lang="en"/>
              <a:t>Physical attractiveness (“</a:t>
            </a:r>
            <a:r>
              <a:rPr b="1" lang="en">
                <a:solidFill>
                  <a:schemeClr val="accent3"/>
                </a:solidFill>
              </a:rPr>
              <a:t>1980s Harrison Ford</a:t>
            </a:r>
            <a:r>
              <a:rPr lang="en"/>
              <a:t> was so </a:t>
            </a:r>
            <a:r>
              <a:rPr b="1" lang="en" u="sng">
                <a:solidFill>
                  <a:schemeClr val="dk1"/>
                </a:solidFill>
              </a:rPr>
              <a:t>hot</a:t>
            </a:r>
            <a:r>
              <a:rPr lang="en"/>
              <a:t>.”)</a:t>
            </a:r>
            <a:endParaRPr b="1"/>
          </a:p>
        </p:txBody>
      </p:sp>
      <p:pic>
        <p:nvPicPr>
          <p:cNvPr id="1477" name="Google Shape;1477;p48"/>
          <p:cNvPicPr preferRelativeResize="0"/>
          <p:nvPr/>
        </p:nvPicPr>
        <p:blipFill>
          <a:blip r:embed="rId3">
            <a:alphaModFix/>
          </a:blip>
          <a:stretch>
            <a:fillRect/>
          </a:stretch>
        </p:blipFill>
        <p:spPr>
          <a:xfrm>
            <a:off x="7136625" y="563825"/>
            <a:ext cx="1931177" cy="1282426"/>
          </a:xfrm>
          <a:prstGeom prst="rect">
            <a:avLst/>
          </a:prstGeom>
          <a:noFill/>
          <a:ln>
            <a:noFill/>
          </a:ln>
        </p:spPr>
      </p:pic>
      <p:pic>
        <p:nvPicPr>
          <p:cNvPr id="1478" name="Google Shape;1478;p48"/>
          <p:cNvPicPr preferRelativeResize="0"/>
          <p:nvPr/>
        </p:nvPicPr>
        <p:blipFill rotWithShape="1">
          <a:blip r:embed="rId4">
            <a:alphaModFix/>
          </a:blip>
          <a:srcRect b="0" l="19467" r="12151" t="0"/>
          <a:stretch/>
        </p:blipFill>
        <p:spPr>
          <a:xfrm>
            <a:off x="6570225" y="1810325"/>
            <a:ext cx="2055925" cy="1692950"/>
          </a:xfrm>
          <a:prstGeom prst="rect">
            <a:avLst/>
          </a:prstGeom>
          <a:noFill/>
          <a:ln>
            <a:noFill/>
          </a:ln>
        </p:spPr>
      </p:pic>
      <p:pic>
        <p:nvPicPr>
          <p:cNvPr id="1479" name="Google Shape;1479;p48"/>
          <p:cNvPicPr preferRelativeResize="0"/>
          <p:nvPr/>
        </p:nvPicPr>
        <p:blipFill rotWithShape="1">
          <a:blip r:embed="rId5">
            <a:alphaModFix/>
          </a:blip>
          <a:srcRect b="15862" l="0" r="0" t="24839"/>
          <a:stretch/>
        </p:blipFill>
        <p:spPr>
          <a:xfrm>
            <a:off x="7385550" y="3390575"/>
            <a:ext cx="1649950" cy="1638774"/>
          </a:xfrm>
          <a:prstGeom prst="rect">
            <a:avLst/>
          </a:prstGeom>
          <a:noFill/>
          <a:ln>
            <a:noFill/>
          </a:ln>
        </p:spPr>
      </p:pic>
      <p:sp>
        <p:nvSpPr>
          <p:cNvPr id="1480" name="Google Shape;1480;p48"/>
          <p:cNvSpPr txBox="1"/>
          <p:nvPr/>
        </p:nvSpPr>
        <p:spPr>
          <a:xfrm>
            <a:off x="687750" y="2370000"/>
            <a:ext cx="5721600" cy="1659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Even with an expanded window, we are missing crucial context</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Train many different models on different contexts?</a:t>
            </a:r>
            <a:endParaRPr sz="13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Inefficient!</a:t>
            </a:r>
            <a:endParaRPr sz="11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Deepen the neural network</a:t>
            </a:r>
            <a:endParaRPr sz="13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More layers!</a:t>
            </a:r>
            <a:endParaRPr sz="11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Self-attention!</a:t>
            </a:r>
            <a:endParaRPr sz="11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b="1" lang="en" sz="1300">
                <a:solidFill>
                  <a:schemeClr val="accent1"/>
                </a:solidFill>
                <a:latin typeface="Lato"/>
                <a:ea typeface="Lato"/>
                <a:cs typeface="Lato"/>
                <a:sym typeface="Lato"/>
              </a:rPr>
              <a:t>Transformers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49"/>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10,000 foot overview of transformers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50"/>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Advanced NLP</a:t>
            </a:r>
            <a:endParaRPr/>
          </a:p>
        </p:txBody>
      </p:sp>
      <p:sp>
        <p:nvSpPr>
          <p:cNvPr id="1491" name="Google Shape;1491;p50"/>
          <p:cNvSpPr txBox="1"/>
          <p:nvPr>
            <p:ph idx="1" type="body"/>
          </p:nvPr>
        </p:nvSpPr>
        <p:spPr>
          <a:xfrm>
            <a:off x="348450" y="1545475"/>
            <a:ext cx="4575000" cy="2830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Deep neural networks</a:t>
            </a:r>
            <a:endParaRPr/>
          </a:p>
          <a:p>
            <a:pPr indent="-298450" lvl="1" marL="914400" rtl="0" algn="l">
              <a:spcBef>
                <a:spcPts val="0"/>
              </a:spcBef>
              <a:spcAft>
                <a:spcPts val="0"/>
              </a:spcAft>
              <a:buSzPts val="1100"/>
              <a:buChar char="○"/>
            </a:pPr>
            <a:r>
              <a:rPr lang="en"/>
              <a:t>2+ hidden layers</a:t>
            </a:r>
            <a:endParaRPr/>
          </a:p>
          <a:p>
            <a:pPr indent="-311150" lvl="0" marL="457200" rtl="0" algn="l">
              <a:spcBef>
                <a:spcPts val="0"/>
              </a:spcBef>
              <a:spcAft>
                <a:spcPts val="0"/>
              </a:spcAft>
              <a:buSzPts val="1300"/>
              <a:buChar char="●"/>
            </a:pPr>
            <a:r>
              <a:rPr lang="en"/>
              <a:t>Recurrent neural networks</a:t>
            </a:r>
            <a:endParaRPr/>
          </a:p>
          <a:p>
            <a:pPr indent="-298450" lvl="1" marL="914400" rtl="0" algn="l">
              <a:spcBef>
                <a:spcPts val="0"/>
              </a:spcBef>
              <a:spcAft>
                <a:spcPts val="0"/>
              </a:spcAft>
              <a:buSzPts val="1100"/>
              <a:buChar char="○"/>
            </a:pPr>
            <a:r>
              <a:rPr lang="en"/>
              <a:t>Output → input</a:t>
            </a:r>
            <a:endParaRPr/>
          </a:p>
          <a:p>
            <a:pPr indent="-311150" lvl="0" marL="457200" rtl="0" algn="l">
              <a:spcBef>
                <a:spcPts val="0"/>
              </a:spcBef>
              <a:spcAft>
                <a:spcPts val="0"/>
              </a:spcAft>
              <a:buSzPts val="1300"/>
              <a:buChar char="●"/>
            </a:pPr>
            <a:r>
              <a:rPr lang="en"/>
              <a:t>Self-attention</a:t>
            </a:r>
            <a:endParaRPr/>
          </a:p>
          <a:p>
            <a:pPr indent="-298450" lvl="1" marL="914400" rtl="0" algn="l">
              <a:spcBef>
                <a:spcPts val="0"/>
              </a:spcBef>
              <a:spcAft>
                <a:spcPts val="0"/>
              </a:spcAft>
              <a:buSzPts val="1100"/>
              <a:buChar char="○"/>
            </a:pPr>
            <a:r>
              <a:rPr lang="en"/>
              <a:t>Track what the model is talking about</a:t>
            </a:r>
            <a:endParaRPr/>
          </a:p>
          <a:p>
            <a:pPr indent="-311150" lvl="0" marL="457200" rtl="0" algn="l">
              <a:spcBef>
                <a:spcPts val="0"/>
              </a:spcBef>
              <a:spcAft>
                <a:spcPts val="0"/>
              </a:spcAft>
              <a:buSzPts val="1300"/>
              <a:buChar char="●"/>
            </a:pPr>
            <a:r>
              <a:rPr lang="en"/>
              <a:t>Multiple neural networks</a:t>
            </a:r>
            <a:endParaRPr/>
          </a:p>
          <a:p>
            <a:pPr indent="-298450" lvl="1" marL="914400" rtl="0" algn="l">
              <a:spcBef>
                <a:spcPts val="0"/>
              </a:spcBef>
              <a:spcAft>
                <a:spcPts val="0"/>
              </a:spcAft>
              <a:buSzPts val="1100"/>
              <a:buChar char="○"/>
            </a:pPr>
            <a:r>
              <a:rPr lang="en"/>
              <a:t>Stacks of encoders &amp; decoders</a:t>
            </a:r>
            <a:endParaRPr/>
          </a:p>
          <a:p>
            <a:pPr indent="-311150" lvl="0" marL="457200" rtl="0" algn="l">
              <a:spcBef>
                <a:spcPts val="0"/>
              </a:spcBef>
              <a:spcAft>
                <a:spcPts val="0"/>
              </a:spcAft>
              <a:buSzPts val="1300"/>
              <a:buChar char="●"/>
            </a:pPr>
            <a:r>
              <a:rPr lang="en"/>
              <a:t>Combine these into a huge model</a:t>
            </a:r>
            <a:endParaRPr/>
          </a:p>
          <a:p>
            <a:pPr indent="-298450" lvl="1" marL="914400" rtl="0" algn="l">
              <a:spcBef>
                <a:spcPts val="0"/>
              </a:spcBef>
              <a:spcAft>
                <a:spcPts val="0"/>
              </a:spcAft>
              <a:buSzPts val="1100"/>
              <a:buChar char="○"/>
            </a:pPr>
            <a:r>
              <a:rPr lang="en"/>
              <a:t>Called a “transformer”</a:t>
            </a:r>
            <a:endParaRPr/>
          </a:p>
          <a:p>
            <a:pPr indent="-298450" lvl="1" marL="914400" rtl="0" algn="l">
              <a:spcBef>
                <a:spcPts val="0"/>
              </a:spcBef>
              <a:spcAft>
                <a:spcPts val="0"/>
              </a:spcAft>
              <a:buSzPts val="1100"/>
              <a:buChar char="○"/>
            </a:pPr>
            <a:r>
              <a:rPr lang="en"/>
              <a:t>Architecture for many neural networks</a:t>
            </a:r>
            <a:endParaRPr/>
          </a:p>
        </p:txBody>
      </p:sp>
      <p:pic>
        <p:nvPicPr>
          <p:cNvPr id="1492" name="Google Shape;1492;p50"/>
          <p:cNvPicPr preferRelativeResize="0"/>
          <p:nvPr/>
        </p:nvPicPr>
        <p:blipFill rotWithShape="1">
          <a:blip r:embed="rId3">
            <a:alphaModFix/>
          </a:blip>
          <a:srcRect b="5840" l="10704" r="10704" t="9024"/>
          <a:stretch/>
        </p:blipFill>
        <p:spPr>
          <a:xfrm>
            <a:off x="4573700" y="772950"/>
            <a:ext cx="2575401" cy="1223775"/>
          </a:xfrm>
          <a:prstGeom prst="rect">
            <a:avLst/>
          </a:prstGeom>
          <a:noFill/>
          <a:ln>
            <a:noFill/>
          </a:ln>
        </p:spPr>
      </p:pic>
      <p:pic>
        <p:nvPicPr>
          <p:cNvPr id="1493" name="Google Shape;1493;p50"/>
          <p:cNvPicPr preferRelativeResize="0"/>
          <p:nvPr/>
        </p:nvPicPr>
        <p:blipFill rotWithShape="1">
          <a:blip r:embed="rId4">
            <a:alphaModFix/>
          </a:blip>
          <a:srcRect b="0" l="0" r="0" t="24046"/>
          <a:stretch/>
        </p:blipFill>
        <p:spPr>
          <a:xfrm>
            <a:off x="4618050" y="2163601"/>
            <a:ext cx="2421927" cy="1409874"/>
          </a:xfrm>
          <a:prstGeom prst="rect">
            <a:avLst/>
          </a:prstGeom>
          <a:noFill/>
          <a:ln>
            <a:noFill/>
          </a:ln>
        </p:spPr>
      </p:pic>
      <p:pic>
        <p:nvPicPr>
          <p:cNvPr id="1494" name="Google Shape;1494;p50"/>
          <p:cNvPicPr preferRelativeResize="0"/>
          <p:nvPr/>
        </p:nvPicPr>
        <p:blipFill rotWithShape="1">
          <a:blip r:embed="rId5">
            <a:alphaModFix/>
          </a:blip>
          <a:srcRect b="0" l="0" r="43684" t="0"/>
          <a:stretch/>
        </p:blipFill>
        <p:spPr>
          <a:xfrm>
            <a:off x="4691275" y="3644700"/>
            <a:ext cx="2217974" cy="1104800"/>
          </a:xfrm>
          <a:prstGeom prst="rect">
            <a:avLst/>
          </a:prstGeom>
          <a:noFill/>
          <a:ln>
            <a:noFill/>
          </a:ln>
        </p:spPr>
      </p:pic>
      <p:pic>
        <p:nvPicPr>
          <p:cNvPr id="1495" name="Google Shape;1495;p50"/>
          <p:cNvPicPr preferRelativeResize="0"/>
          <p:nvPr/>
        </p:nvPicPr>
        <p:blipFill>
          <a:blip r:embed="rId6">
            <a:alphaModFix/>
          </a:blip>
          <a:stretch>
            <a:fillRect/>
          </a:stretch>
        </p:blipFill>
        <p:spPr>
          <a:xfrm>
            <a:off x="7249956" y="925350"/>
            <a:ext cx="1909145" cy="3676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1">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51"/>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Transformers</a:t>
            </a:r>
            <a:endParaRPr/>
          </a:p>
        </p:txBody>
      </p:sp>
      <p:sp>
        <p:nvSpPr>
          <p:cNvPr id="1501" name="Google Shape;1501;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Underlying intuition is the same</a:t>
            </a:r>
            <a:endParaRPr/>
          </a:p>
          <a:p>
            <a:pPr indent="-298450" lvl="1" marL="914400" rtl="0" algn="l">
              <a:spcBef>
                <a:spcPts val="0"/>
              </a:spcBef>
              <a:spcAft>
                <a:spcPts val="0"/>
              </a:spcAft>
              <a:buSzPts val="1100"/>
              <a:buChar char="○"/>
            </a:pPr>
            <a:r>
              <a:rPr lang="en"/>
              <a:t>Adjust parameters to reduce errors</a:t>
            </a:r>
            <a:endParaRPr/>
          </a:p>
          <a:p>
            <a:pPr indent="-311150" lvl="0" marL="457200" rtl="0" algn="l">
              <a:spcBef>
                <a:spcPts val="0"/>
              </a:spcBef>
              <a:spcAft>
                <a:spcPts val="0"/>
              </a:spcAft>
              <a:buSzPts val="1300"/>
              <a:buChar char="●"/>
            </a:pPr>
            <a:r>
              <a:rPr lang="en"/>
              <a:t>Architecture is much more complicated</a:t>
            </a:r>
            <a:endParaRPr/>
          </a:p>
          <a:p>
            <a:pPr indent="-311150" lvl="0" marL="457200" rtl="0" algn="l">
              <a:spcBef>
                <a:spcPts val="0"/>
              </a:spcBef>
              <a:spcAft>
                <a:spcPts val="0"/>
              </a:spcAft>
              <a:buSzPts val="1300"/>
              <a:buChar char="●"/>
            </a:pPr>
            <a:r>
              <a:rPr lang="en"/>
              <a:t>Given a prompt, predict the next word</a:t>
            </a:r>
            <a:endParaRPr/>
          </a:p>
          <a:p>
            <a:pPr indent="-298450" lvl="1" marL="914400" rtl="0" algn="l">
              <a:spcBef>
                <a:spcPts val="0"/>
              </a:spcBef>
              <a:spcAft>
                <a:spcPts val="0"/>
              </a:spcAft>
              <a:buSzPts val="1100"/>
              <a:buChar char="○"/>
            </a:pPr>
            <a:r>
              <a:rPr lang="en"/>
              <a:t>Prompt is an embedding</a:t>
            </a:r>
            <a:endParaRPr/>
          </a:p>
          <a:p>
            <a:pPr indent="-298450" lvl="1" marL="914400" rtl="0" algn="l">
              <a:spcBef>
                <a:spcPts val="0"/>
              </a:spcBef>
              <a:spcAft>
                <a:spcPts val="0"/>
              </a:spcAft>
              <a:buSzPts val="1100"/>
              <a:buChar char="○"/>
            </a:pPr>
            <a:r>
              <a:rPr lang="en"/>
              <a:t>Updated via encoders</a:t>
            </a:r>
            <a:endParaRPr/>
          </a:p>
          <a:p>
            <a:pPr indent="-298450" lvl="1" marL="914400" rtl="0" algn="l">
              <a:spcBef>
                <a:spcPts val="0"/>
              </a:spcBef>
              <a:spcAft>
                <a:spcPts val="0"/>
              </a:spcAft>
              <a:buSzPts val="1100"/>
              <a:buChar char="○"/>
            </a:pPr>
            <a:r>
              <a:rPr lang="en"/>
              <a:t>Translated via decoders</a:t>
            </a:r>
            <a:endParaRPr/>
          </a:p>
          <a:p>
            <a:pPr indent="-298450" lvl="1" marL="914400" rtl="0" algn="l">
              <a:spcBef>
                <a:spcPts val="0"/>
              </a:spcBef>
              <a:spcAft>
                <a:spcPts val="0"/>
              </a:spcAft>
              <a:buSzPts val="1100"/>
              <a:buChar char="○"/>
            </a:pPr>
            <a:r>
              <a:rPr lang="en"/>
              <a:t>Output as a vector of probabilities</a:t>
            </a:r>
            <a:endParaRPr/>
          </a:p>
        </p:txBody>
      </p:sp>
      <p:sp>
        <p:nvSpPr>
          <p:cNvPr id="1502" name="Google Shape;1502;p51"/>
          <p:cNvSpPr/>
          <p:nvPr/>
        </p:nvSpPr>
        <p:spPr>
          <a:xfrm>
            <a:off x="5102175" y="1776475"/>
            <a:ext cx="3422100" cy="2058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1"/>
          <p:cNvSpPr/>
          <p:nvPr/>
        </p:nvSpPr>
        <p:spPr>
          <a:xfrm>
            <a:off x="5342729" y="2003700"/>
            <a:ext cx="1350000" cy="161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Encoders</a:t>
            </a:r>
            <a:endParaRPr/>
          </a:p>
        </p:txBody>
      </p:sp>
      <p:sp>
        <p:nvSpPr>
          <p:cNvPr id="1504" name="Google Shape;1504;p51"/>
          <p:cNvSpPr/>
          <p:nvPr/>
        </p:nvSpPr>
        <p:spPr>
          <a:xfrm>
            <a:off x="6942929" y="2003700"/>
            <a:ext cx="1350000" cy="1618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Decoders</a:t>
            </a:r>
            <a:endParaRPr/>
          </a:p>
        </p:txBody>
      </p:sp>
      <p:sp>
        <p:nvSpPr>
          <p:cNvPr id="1505" name="Google Shape;1505;p51"/>
          <p:cNvSpPr/>
          <p:nvPr/>
        </p:nvSpPr>
        <p:spPr>
          <a:xfrm>
            <a:off x="5328951" y="14597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1"/>
          <p:cNvSpPr/>
          <p:nvPr/>
        </p:nvSpPr>
        <p:spPr>
          <a:xfrm>
            <a:off x="5557551" y="14597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1"/>
          <p:cNvSpPr/>
          <p:nvPr/>
        </p:nvSpPr>
        <p:spPr>
          <a:xfrm>
            <a:off x="5786151" y="14597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1"/>
          <p:cNvSpPr txBox="1"/>
          <p:nvPr/>
        </p:nvSpPr>
        <p:spPr>
          <a:xfrm>
            <a:off x="4785900" y="1087464"/>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(embedding)</a:t>
            </a:r>
            <a:endParaRPr>
              <a:latin typeface="Lato"/>
              <a:ea typeface="Lato"/>
              <a:cs typeface="Lato"/>
              <a:sym typeface="Lato"/>
            </a:endParaRPr>
          </a:p>
        </p:txBody>
      </p:sp>
      <p:sp>
        <p:nvSpPr>
          <p:cNvPr id="1509" name="Google Shape;1509;p51"/>
          <p:cNvSpPr/>
          <p:nvPr/>
        </p:nvSpPr>
        <p:spPr>
          <a:xfrm>
            <a:off x="5557450" y="1700725"/>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1"/>
          <p:cNvSpPr/>
          <p:nvPr/>
        </p:nvSpPr>
        <p:spPr>
          <a:xfrm>
            <a:off x="6720300" y="2705567"/>
            <a:ext cx="183600" cy="23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1"/>
          <p:cNvSpPr/>
          <p:nvPr/>
        </p:nvSpPr>
        <p:spPr>
          <a:xfrm>
            <a:off x="7946725" y="3739289"/>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1"/>
          <p:cNvSpPr/>
          <p:nvPr/>
        </p:nvSpPr>
        <p:spPr>
          <a:xfrm>
            <a:off x="7715533" y="40459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1"/>
          <p:cNvSpPr/>
          <p:nvPr/>
        </p:nvSpPr>
        <p:spPr>
          <a:xfrm>
            <a:off x="7944133" y="40459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1"/>
          <p:cNvSpPr/>
          <p:nvPr/>
        </p:nvSpPr>
        <p:spPr>
          <a:xfrm>
            <a:off x="8172733" y="404592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1"/>
          <p:cNvSpPr txBox="1"/>
          <p:nvPr/>
        </p:nvSpPr>
        <p:spPr>
          <a:xfrm>
            <a:off x="7200025" y="4206964"/>
            <a:ext cx="169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Output </a:t>
            </a:r>
            <a:r>
              <a:rPr lang="en">
                <a:latin typeface="Lato"/>
                <a:ea typeface="Lato"/>
                <a:cs typeface="Lato"/>
                <a:sym typeface="Lato"/>
              </a:rPr>
              <a:t>(softmax)</a:t>
            </a:r>
            <a:endParaRPr>
              <a:latin typeface="Lato"/>
              <a:ea typeface="Lato"/>
              <a:cs typeface="Lato"/>
              <a:sym typeface="Lato"/>
            </a:endParaRPr>
          </a:p>
        </p:txBody>
      </p:sp>
      <p:sp>
        <p:nvSpPr>
          <p:cNvPr id="1516" name="Google Shape;1516;p51"/>
          <p:cNvSpPr txBox="1"/>
          <p:nvPr/>
        </p:nvSpPr>
        <p:spPr>
          <a:xfrm rot="5400000">
            <a:off x="7751275" y="2777675"/>
            <a:ext cx="18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TRANSFORMER</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idea</a:t>
            </a:r>
            <a:endParaRPr/>
          </a:p>
        </p:txBody>
      </p:sp>
      <p:sp>
        <p:nvSpPr>
          <p:cNvPr id="107" name="Google Shape;107;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Fill in the missing word: </a:t>
            </a:r>
            <a:r>
              <a:rPr b="1" lang="en" sz="1600"/>
              <a:t>“I drove my _____ to the supermarket.”</a:t>
            </a:r>
            <a:endParaRPr b="1" sz="1600"/>
          </a:p>
          <a:p>
            <a:pPr indent="-298450" lvl="1" marL="914400" rtl="0" algn="l">
              <a:spcBef>
                <a:spcPts val="0"/>
              </a:spcBef>
              <a:spcAft>
                <a:spcPts val="0"/>
              </a:spcAft>
              <a:buSzPts val="1100"/>
              <a:buChar char="○"/>
            </a:pPr>
            <a:r>
              <a:rPr lang="en"/>
              <a:t>Truck</a:t>
            </a:r>
            <a:endParaRPr/>
          </a:p>
          <a:p>
            <a:pPr indent="-298450" lvl="1" marL="914400" rtl="0" algn="l">
              <a:spcBef>
                <a:spcPts val="0"/>
              </a:spcBef>
              <a:spcAft>
                <a:spcPts val="0"/>
              </a:spcAft>
              <a:buSzPts val="1100"/>
              <a:buChar char="○"/>
            </a:pPr>
            <a:r>
              <a:rPr lang="en"/>
              <a:t>Car</a:t>
            </a:r>
            <a:endParaRPr/>
          </a:p>
          <a:p>
            <a:pPr indent="-298450" lvl="1" marL="914400" rtl="0" algn="l">
              <a:spcBef>
                <a:spcPts val="0"/>
              </a:spcBef>
              <a:spcAft>
                <a:spcPts val="0"/>
              </a:spcAft>
              <a:buSzPts val="1100"/>
              <a:buChar char="○"/>
            </a:pPr>
            <a:r>
              <a:rPr lang="en"/>
              <a:t>Bike</a:t>
            </a:r>
            <a:endParaRPr/>
          </a:p>
          <a:p>
            <a:pPr indent="-298450" lvl="1" marL="914400" rtl="0" algn="l">
              <a:spcBef>
                <a:spcPts val="0"/>
              </a:spcBef>
              <a:spcAft>
                <a:spcPts val="0"/>
              </a:spcAft>
              <a:buSzPts val="1100"/>
              <a:buChar char="○"/>
            </a:pPr>
            <a:r>
              <a:rPr lang="en"/>
              <a:t>Horse</a:t>
            </a:r>
            <a:endParaRPr/>
          </a:p>
          <a:p>
            <a:pPr indent="-298450" lvl="1" marL="914400" rtl="0" algn="l">
              <a:spcBef>
                <a:spcPts val="0"/>
              </a:spcBef>
              <a:spcAft>
                <a:spcPts val="0"/>
              </a:spcAft>
              <a:buSzPts val="1100"/>
              <a:buChar char="○"/>
            </a:pPr>
            <a:r>
              <a:rPr lang="en"/>
              <a:t>Crocodile</a:t>
            </a:r>
            <a:endParaRPr/>
          </a:p>
          <a:p>
            <a:pPr indent="-311150" lvl="0" marL="457200" rtl="0" algn="l">
              <a:spcBef>
                <a:spcPts val="0"/>
              </a:spcBef>
              <a:spcAft>
                <a:spcPts val="0"/>
              </a:spcAft>
              <a:buSzPts val="1300"/>
              <a:buChar char="●"/>
            </a:pPr>
            <a:r>
              <a:rPr lang="en"/>
              <a:t>Our brains are comprised of </a:t>
            </a:r>
            <a:r>
              <a:rPr b="1" lang="en" sz="1600"/>
              <a:t>86 billion</a:t>
            </a:r>
            <a:r>
              <a:rPr lang="en"/>
              <a:t> neurons</a:t>
            </a:r>
            <a:endParaRPr/>
          </a:p>
          <a:p>
            <a:pPr indent="-298450" lvl="1" marL="914400" rtl="0" algn="l">
              <a:spcBef>
                <a:spcPts val="0"/>
              </a:spcBef>
              <a:spcAft>
                <a:spcPts val="0"/>
              </a:spcAft>
              <a:buSzPts val="1100"/>
              <a:buChar char="○"/>
            </a:pPr>
            <a:r>
              <a:rPr lang="en"/>
              <a:t>Patterns of activation generate our answers</a:t>
            </a:r>
            <a:endParaRPr/>
          </a:p>
        </p:txBody>
      </p:sp>
      <p:grpSp>
        <p:nvGrpSpPr>
          <p:cNvPr id="108" name="Google Shape;108;p16"/>
          <p:cNvGrpSpPr/>
          <p:nvPr/>
        </p:nvGrpSpPr>
        <p:grpSpPr>
          <a:xfrm>
            <a:off x="2925650" y="2473100"/>
            <a:ext cx="2933575" cy="150300"/>
            <a:chOff x="2697050" y="2396900"/>
            <a:chExt cx="2933575" cy="150300"/>
          </a:xfrm>
        </p:grpSpPr>
        <p:sp>
          <p:nvSpPr>
            <p:cNvPr id="109" name="Google Shape;109;p16"/>
            <p:cNvSpPr/>
            <p:nvPr/>
          </p:nvSpPr>
          <p:spPr>
            <a:xfrm>
              <a:off x="2697050" y="2396900"/>
              <a:ext cx="150300" cy="150300"/>
            </a:xfrm>
            <a:prstGeom prst="ellipse">
              <a:avLst/>
            </a:prstGeom>
            <a:solidFill>
              <a:srgbClr val="CC0000"/>
            </a:solidFill>
            <a:ln cap="flat" cmpd="sng" w="9525">
              <a:solidFill>
                <a:srgbClr val="F7F7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3253705" y="2396900"/>
              <a:ext cx="150300" cy="150300"/>
            </a:xfrm>
            <a:prstGeom prst="ellipse">
              <a:avLst/>
            </a:prstGeom>
            <a:solidFill>
              <a:srgbClr val="FF0000"/>
            </a:solidFill>
            <a:ln cap="flat" cmpd="sng" w="9525">
              <a:solidFill>
                <a:srgbClr val="F7F7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3810360" y="2396900"/>
              <a:ext cx="150300" cy="150300"/>
            </a:xfrm>
            <a:prstGeom prst="ellipse">
              <a:avLst/>
            </a:prstGeom>
            <a:solidFill>
              <a:srgbClr val="3D85C6"/>
            </a:solidFill>
            <a:ln cap="flat" cmpd="sng" w="9525">
              <a:solidFill>
                <a:srgbClr val="F7F7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4367015" y="2396900"/>
              <a:ext cx="150300" cy="150300"/>
            </a:xfrm>
            <a:prstGeom prst="ellipse">
              <a:avLst/>
            </a:prstGeom>
            <a:solidFill>
              <a:srgbClr val="F9CB9C"/>
            </a:solidFill>
            <a:ln cap="flat" cmpd="sng" w="9525">
              <a:solidFill>
                <a:srgbClr val="F7F7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4923670" y="2396900"/>
              <a:ext cx="150300" cy="150300"/>
            </a:xfrm>
            <a:prstGeom prst="ellipse">
              <a:avLst/>
            </a:prstGeom>
            <a:solidFill>
              <a:srgbClr val="CC0000"/>
            </a:solidFill>
            <a:ln cap="flat" cmpd="sng" w="9525">
              <a:solidFill>
                <a:srgbClr val="F7F7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5480325" y="2396900"/>
              <a:ext cx="150300" cy="150300"/>
            </a:xfrm>
            <a:prstGeom prst="ellipse">
              <a:avLst/>
            </a:prstGeom>
            <a:solidFill>
              <a:srgbClr val="3C78D8"/>
            </a:solidFill>
            <a:ln cap="flat" cmpd="sng" w="9525">
              <a:solidFill>
                <a:srgbClr val="F7F7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6"/>
          <p:cNvGrpSpPr/>
          <p:nvPr/>
        </p:nvGrpSpPr>
        <p:grpSpPr>
          <a:xfrm>
            <a:off x="2925650" y="3044600"/>
            <a:ext cx="2933575" cy="150300"/>
            <a:chOff x="2697050" y="2396900"/>
            <a:chExt cx="2933575" cy="150300"/>
          </a:xfrm>
        </p:grpSpPr>
        <p:sp>
          <p:nvSpPr>
            <p:cNvPr id="116" name="Google Shape;116;p16"/>
            <p:cNvSpPr/>
            <p:nvPr/>
          </p:nvSpPr>
          <p:spPr>
            <a:xfrm>
              <a:off x="2697050" y="2396900"/>
              <a:ext cx="150300" cy="150300"/>
            </a:xfrm>
            <a:prstGeom prst="ellipse">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3253705" y="2396900"/>
              <a:ext cx="150300" cy="150300"/>
            </a:xfrm>
            <a:prstGeom prst="ellipse">
              <a:avLst/>
            </a:prstGeom>
            <a:solidFill>
              <a:srgbClr val="A4C2F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3810360" y="2396900"/>
              <a:ext cx="150300" cy="150300"/>
            </a:xfrm>
            <a:prstGeom prst="ellipse">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4367015" y="2396900"/>
              <a:ext cx="150300" cy="1503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4923670" y="2396900"/>
              <a:ext cx="150300" cy="1503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5480325" y="2396900"/>
              <a:ext cx="150300" cy="150300"/>
            </a:xfrm>
            <a:prstGeom prst="ellipse">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16"/>
          <p:cNvGrpSpPr/>
          <p:nvPr/>
        </p:nvGrpSpPr>
        <p:grpSpPr>
          <a:xfrm>
            <a:off x="2925650" y="2854100"/>
            <a:ext cx="2933575" cy="150300"/>
            <a:chOff x="2697050" y="2396900"/>
            <a:chExt cx="2933575" cy="150300"/>
          </a:xfrm>
        </p:grpSpPr>
        <p:sp>
          <p:nvSpPr>
            <p:cNvPr id="123" name="Google Shape;123;p16"/>
            <p:cNvSpPr/>
            <p:nvPr/>
          </p:nvSpPr>
          <p:spPr>
            <a:xfrm>
              <a:off x="2697050" y="2396900"/>
              <a:ext cx="150300" cy="1503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3253705" y="2396900"/>
              <a:ext cx="150300" cy="150300"/>
            </a:xfrm>
            <a:prstGeom prst="ellipse">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3810360" y="2396900"/>
              <a:ext cx="150300" cy="1503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4367015" y="2396900"/>
              <a:ext cx="150300" cy="150300"/>
            </a:xfrm>
            <a:prstGeom prst="ellipse">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4923670" y="2396900"/>
              <a:ext cx="150300" cy="1503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5480325" y="2396900"/>
              <a:ext cx="150300" cy="150300"/>
            </a:xfrm>
            <a:prstGeom prst="ellipse">
              <a:avLst/>
            </a:prstGeom>
            <a:solidFill>
              <a:srgbClr val="00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16"/>
          <p:cNvGrpSpPr/>
          <p:nvPr/>
        </p:nvGrpSpPr>
        <p:grpSpPr>
          <a:xfrm>
            <a:off x="2925650" y="2663600"/>
            <a:ext cx="2933575" cy="150300"/>
            <a:chOff x="2697050" y="2396900"/>
            <a:chExt cx="2933575" cy="150300"/>
          </a:xfrm>
        </p:grpSpPr>
        <p:sp>
          <p:nvSpPr>
            <p:cNvPr id="130" name="Google Shape;130;p16"/>
            <p:cNvSpPr/>
            <p:nvPr/>
          </p:nvSpPr>
          <p:spPr>
            <a:xfrm>
              <a:off x="2697050" y="2396900"/>
              <a:ext cx="150300" cy="150300"/>
            </a:xfrm>
            <a:prstGeom prst="ellipse">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3253705" y="2396900"/>
              <a:ext cx="150300" cy="150300"/>
            </a:xfrm>
            <a:prstGeom prst="ellipse">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3810360" y="2396900"/>
              <a:ext cx="150300" cy="150300"/>
            </a:xfrm>
            <a:prstGeom prst="ellipse">
              <a:avLst/>
            </a:prstGeom>
            <a:solidFill>
              <a:srgbClr val="00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4367015" y="2396900"/>
              <a:ext cx="150300" cy="150300"/>
            </a:xfrm>
            <a:prstGeom prst="ellipse">
              <a:avLst/>
            </a:prstGeom>
            <a:solidFill>
              <a:srgbClr val="E0666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4923670" y="2396900"/>
              <a:ext cx="150300" cy="150300"/>
            </a:xfrm>
            <a:prstGeom prst="ellipse">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5480325" y="2396900"/>
              <a:ext cx="150300" cy="150300"/>
            </a:xfrm>
            <a:prstGeom prst="ellipse">
              <a:avLst/>
            </a:prstGeom>
            <a:solidFill>
              <a:srgbClr val="9FC5E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16"/>
          <p:cNvGrpSpPr/>
          <p:nvPr/>
        </p:nvGrpSpPr>
        <p:grpSpPr>
          <a:xfrm>
            <a:off x="2925650" y="3235100"/>
            <a:ext cx="2933575" cy="150300"/>
            <a:chOff x="2697050" y="2396900"/>
            <a:chExt cx="2933575" cy="150300"/>
          </a:xfrm>
        </p:grpSpPr>
        <p:sp>
          <p:nvSpPr>
            <p:cNvPr id="137" name="Google Shape;137;p16"/>
            <p:cNvSpPr/>
            <p:nvPr/>
          </p:nvSpPr>
          <p:spPr>
            <a:xfrm>
              <a:off x="2697050" y="2396900"/>
              <a:ext cx="150300" cy="150300"/>
            </a:xfrm>
            <a:prstGeom prst="ellipse">
              <a:avLst/>
            </a:prstGeom>
            <a:solidFill>
              <a:srgbClr val="00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3253705" y="2396900"/>
              <a:ext cx="150300" cy="1503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3810360" y="2396900"/>
              <a:ext cx="150300" cy="150300"/>
            </a:xfrm>
            <a:prstGeom prst="ellipse">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4367015" y="2396900"/>
              <a:ext cx="150300" cy="1503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4923670" y="2396900"/>
              <a:ext cx="150300" cy="150300"/>
            </a:xfrm>
            <a:prstGeom prst="ellipse">
              <a:avLst/>
            </a:prstGeom>
            <a:solidFill>
              <a:srgbClr val="00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5480325" y="2396900"/>
              <a:ext cx="150300" cy="1503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6"/>
          <p:cNvGrpSpPr/>
          <p:nvPr/>
        </p:nvGrpSpPr>
        <p:grpSpPr>
          <a:xfrm>
            <a:off x="6711325" y="2348150"/>
            <a:ext cx="1423700" cy="1162200"/>
            <a:chOff x="6711325" y="2348150"/>
            <a:chExt cx="1423700" cy="1162200"/>
          </a:xfrm>
        </p:grpSpPr>
        <p:sp>
          <p:nvSpPr>
            <p:cNvPr id="144" name="Google Shape;144;p16"/>
            <p:cNvSpPr/>
            <p:nvPr/>
          </p:nvSpPr>
          <p:spPr>
            <a:xfrm rot="10800000">
              <a:off x="6711325" y="2473100"/>
              <a:ext cx="343500" cy="912300"/>
            </a:xfrm>
            <a:prstGeom prst="rect">
              <a:avLst/>
            </a:prstGeom>
            <a:gradFill>
              <a:gsLst>
                <a:gs pos="0">
                  <a:srgbClr val="0000FF"/>
                </a:gs>
                <a:gs pos="50000">
                  <a:schemeClr val="lt2"/>
                </a:gs>
                <a:gs pos="100000">
                  <a:srgbClr val="CC0000"/>
                </a:gs>
              </a:gsLst>
              <a:lin ang="5400012" scaled="0"/>
            </a:gradFill>
            <a:ln cap="flat" cmpd="sng" w="9525">
              <a:solidFill>
                <a:srgbClr val="F7F7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nvSpPr>
          <p:spPr>
            <a:xfrm>
              <a:off x="7154925" y="3110150"/>
              <a:ext cx="9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Lato"/>
                  <a:ea typeface="Lato"/>
                  <a:cs typeface="Lato"/>
                  <a:sym typeface="Lato"/>
                </a:rPr>
                <a:t>Inhibited</a:t>
              </a:r>
              <a:endParaRPr b="1">
                <a:solidFill>
                  <a:srgbClr val="0000FF"/>
                </a:solidFill>
                <a:latin typeface="Lato"/>
                <a:ea typeface="Lato"/>
                <a:cs typeface="Lato"/>
                <a:sym typeface="Lato"/>
              </a:endParaRPr>
            </a:p>
          </p:txBody>
        </p:sp>
        <p:sp>
          <p:nvSpPr>
            <p:cNvPr id="146" name="Google Shape;146;p16"/>
            <p:cNvSpPr txBox="1"/>
            <p:nvPr/>
          </p:nvSpPr>
          <p:spPr>
            <a:xfrm>
              <a:off x="7154925" y="2348150"/>
              <a:ext cx="9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C0000"/>
                  </a:solidFill>
                  <a:latin typeface="Lato"/>
                  <a:ea typeface="Lato"/>
                  <a:cs typeface="Lato"/>
                  <a:sym typeface="Lato"/>
                </a:rPr>
                <a:t>Excited</a:t>
              </a:r>
              <a:endParaRPr b="1">
                <a:solidFill>
                  <a:srgbClr val="CC0000"/>
                </a:solidFill>
                <a:latin typeface="Lato"/>
                <a:ea typeface="Lato"/>
                <a:cs typeface="Lato"/>
                <a:sym typeface="Lato"/>
              </a:endParaRPr>
            </a:p>
          </p:txBody>
        </p:sp>
      </p:grpSp>
      <p:pic>
        <p:nvPicPr>
          <p:cNvPr id="147" name="Google Shape;147;p16"/>
          <p:cNvPicPr preferRelativeResize="0"/>
          <p:nvPr/>
        </p:nvPicPr>
        <p:blipFill>
          <a:blip r:embed="rId3">
            <a:alphaModFix/>
          </a:blip>
          <a:stretch>
            <a:fillRect/>
          </a:stretch>
        </p:blipFill>
        <p:spPr>
          <a:xfrm>
            <a:off x="3365500" y="2078875"/>
            <a:ext cx="2970401" cy="1976150"/>
          </a:xfrm>
          <a:prstGeom prst="rect">
            <a:avLst/>
          </a:prstGeom>
          <a:noFill/>
          <a:ln>
            <a:noFill/>
          </a:ln>
        </p:spPr>
      </p:pic>
      <p:grpSp>
        <p:nvGrpSpPr>
          <p:cNvPr id="148" name="Google Shape;148;p16"/>
          <p:cNvGrpSpPr/>
          <p:nvPr/>
        </p:nvGrpSpPr>
        <p:grpSpPr>
          <a:xfrm>
            <a:off x="3230450" y="1901600"/>
            <a:ext cx="2933575" cy="150300"/>
            <a:chOff x="2697050" y="2396900"/>
            <a:chExt cx="2933575" cy="150300"/>
          </a:xfrm>
        </p:grpSpPr>
        <p:sp>
          <p:nvSpPr>
            <p:cNvPr id="149" name="Google Shape;149;p16"/>
            <p:cNvSpPr/>
            <p:nvPr/>
          </p:nvSpPr>
          <p:spPr>
            <a:xfrm>
              <a:off x="2697050" y="2396900"/>
              <a:ext cx="150300" cy="150300"/>
            </a:xfrm>
            <a:prstGeom prst="ellipse">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3253705" y="2396900"/>
              <a:ext cx="150300" cy="150300"/>
            </a:xfrm>
            <a:prstGeom prst="ellipse">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3810360" y="2396900"/>
              <a:ext cx="150300" cy="150300"/>
            </a:xfrm>
            <a:prstGeom prst="ellipse">
              <a:avLst/>
            </a:prstGeom>
            <a:solidFill>
              <a:srgbClr val="00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4367015" y="2396900"/>
              <a:ext cx="150300" cy="150300"/>
            </a:xfrm>
            <a:prstGeom prst="ellipse">
              <a:avLst/>
            </a:prstGeom>
            <a:solidFill>
              <a:srgbClr val="E0666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4923670" y="2396900"/>
              <a:ext cx="150300" cy="150300"/>
            </a:xfrm>
            <a:prstGeom prst="ellipse">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5480325" y="2396900"/>
              <a:ext cx="150300" cy="150300"/>
            </a:xfrm>
            <a:prstGeom prst="ellipse">
              <a:avLst/>
            </a:prstGeom>
            <a:solidFill>
              <a:srgbClr val="9FC5E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52"/>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so important about attention?</a:t>
            </a:r>
            <a:endParaRPr/>
          </a:p>
        </p:txBody>
      </p:sp>
      <p:sp>
        <p:nvSpPr>
          <p:cNvPr id="1522" name="Google Shape;1522;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animal didn’t cross the street because it…”</a:t>
            </a:r>
            <a:endParaRPr/>
          </a:p>
          <a:p>
            <a:pPr indent="-311150" lvl="0" marL="457200" rtl="0" algn="l">
              <a:spcBef>
                <a:spcPts val="0"/>
              </a:spcBef>
              <a:spcAft>
                <a:spcPts val="0"/>
              </a:spcAft>
              <a:buSzPts val="1300"/>
              <a:buChar char="●"/>
            </a:pPr>
            <a:r>
              <a:rPr lang="en"/>
              <a:t>What is “it”?</a:t>
            </a:r>
            <a:endParaRPr/>
          </a:p>
          <a:p>
            <a:pPr indent="-298450" lvl="1" marL="914400" rtl="0" algn="l">
              <a:spcBef>
                <a:spcPts val="0"/>
              </a:spcBef>
              <a:spcAft>
                <a:spcPts val="0"/>
              </a:spcAft>
              <a:buSzPts val="1100"/>
              <a:buChar char="○"/>
            </a:pPr>
            <a:r>
              <a:rPr lang="en"/>
              <a:t>The animal?</a:t>
            </a:r>
            <a:endParaRPr/>
          </a:p>
          <a:p>
            <a:pPr indent="-298450" lvl="1" marL="914400" rtl="0" algn="l">
              <a:spcBef>
                <a:spcPts val="0"/>
              </a:spcBef>
              <a:spcAft>
                <a:spcPts val="0"/>
              </a:spcAft>
              <a:buSzPts val="1100"/>
              <a:buChar char="○"/>
            </a:pPr>
            <a:r>
              <a:rPr lang="en"/>
              <a:t>The street?</a:t>
            </a:r>
            <a:endParaRPr/>
          </a:p>
          <a:p>
            <a:pPr indent="-311150" lvl="0" marL="457200" rtl="0" algn="l">
              <a:spcBef>
                <a:spcPts val="0"/>
              </a:spcBef>
              <a:spcAft>
                <a:spcPts val="0"/>
              </a:spcAft>
              <a:buSzPts val="1300"/>
              <a:buChar char="●"/>
            </a:pPr>
            <a:r>
              <a:rPr lang="en"/>
              <a:t>Attention layers help the model!</a:t>
            </a:r>
            <a:endParaRPr/>
          </a:p>
        </p:txBody>
      </p:sp>
      <p:pic>
        <p:nvPicPr>
          <p:cNvPr id="1523" name="Google Shape;1523;p52"/>
          <p:cNvPicPr preferRelativeResize="0"/>
          <p:nvPr/>
        </p:nvPicPr>
        <p:blipFill rotWithShape="1">
          <a:blip r:embed="rId3">
            <a:alphaModFix/>
          </a:blip>
          <a:srcRect b="2176" l="2179" r="2645" t="1936"/>
          <a:stretch/>
        </p:blipFill>
        <p:spPr>
          <a:xfrm>
            <a:off x="5695325" y="1967600"/>
            <a:ext cx="3019374" cy="286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53"/>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ChatGPT work?</a:t>
            </a:r>
            <a:endParaRPr/>
          </a:p>
        </p:txBody>
      </p:sp>
      <p:sp>
        <p:nvSpPr>
          <p:cNvPr id="1529" name="Google Shape;1529;p53"/>
          <p:cNvSpPr/>
          <p:nvPr/>
        </p:nvSpPr>
        <p:spPr>
          <a:xfrm>
            <a:off x="2887725" y="2329550"/>
            <a:ext cx="3422100" cy="2058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t>ChatGPT</a:t>
            </a:r>
            <a:endParaRPr sz="3200"/>
          </a:p>
        </p:txBody>
      </p:sp>
      <p:sp>
        <p:nvSpPr>
          <p:cNvPr id="1530" name="Google Shape;1530;p53"/>
          <p:cNvSpPr/>
          <p:nvPr/>
        </p:nvSpPr>
        <p:spPr>
          <a:xfrm>
            <a:off x="9612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3"/>
          <p:cNvSpPr/>
          <p:nvPr/>
        </p:nvSpPr>
        <p:spPr>
          <a:xfrm>
            <a:off x="11898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3"/>
          <p:cNvSpPr/>
          <p:nvPr/>
        </p:nvSpPr>
        <p:spPr>
          <a:xfrm>
            <a:off x="14184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3"/>
          <p:cNvSpPr txBox="1"/>
          <p:nvPr/>
        </p:nvSpPr>
        <p:spPr>
          <a:xfrm>
            <a:off x="722975" y="3083314"/>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(embedding)</a:t>
            </a:r>
            <a:endParaRPr>
              <a:latin typeface="Lato"/>
              <a:ea typeface="Lato"/>
              <a:cs typeface="Lato"/>
              <a:sym typeface="Lato"/>
            </a:endParaRPr>
          </a:p>
        </p:txBody>
      </p:sp>
      <p:sp>
        <p:nvSpPr>
          <p:cNvPr id="1534" name="Google Shape;1534;p53"/>
          <p:cNvSpPr/>
          <p:nvPr/>
        </p:nvSpPr>
        <p:spPr>
          <a:xfrm rot="-5400000">
            <a:off x="2431775" y="3429775"/>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3"/>
          <p:cNvSpPr/>
          <p:nvPr/>
        </p:nvSpPr>
        <p:spPr>
          <a:xfrm>
            <a:off x="16470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3"/>
          <p:cNvSpPr txBox="1"/>
          <p:nvPr/>
        </p:nvSpPr>
        <p:spPr>
          <a:xfrm>
            <a:off x="702620" y="3763500"/>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1537" name="Google Shape;1537;p53"/>
          <p:cNvSpPr txBox="1"/>
          <p:nvPr/>
        </p:nvSpPr>
        <p:spPr>
          <a:xfrm>
            <a:off x="899820" y="3763500"/>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traveled</a:t>
            </a:r>
            <a:endParaRPr sz="1000">
              <a:latin typeface="Lato"/>
              <a:ea typeface="Lato"/>
              <a:cs typeface="Lato"/>
              <a:sym typeface="Lato"/>
            </a:endParaRPr>
          </a:p>
        </p:txBody>
      </p:sp>
      <p:sp>
        <p:nvSpPr>
          <p:cNvPr id="1538" name="Google Shape;1538;p53"/>
          <p:cNvSpPr txBox="1"/>
          <p:nvPr/>
        </p:nvSpPr>
        <p:spPr>
          <a:xfrm>
            <a:off x="1320145"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539" name="Google Shape;1539;p53"/>
          <p:cNvSpPr txBox="1"/>
          <p:nvPr/>
        </p:nvSpPr>
        <p:spPr>
          <a:xfrm>
            <a:off x="1650295"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a:t>
            </a:r>
            <a:endParaRPr sz="1000">
              <a:latin typeface="Lato"/>
              <a:ea typeface="Lato"/>
              <a:cs typeface="Lato"/>
              <a:sym typeface="Lato"/>
            </a:endParaRPr>
          </a:p>
        </p:txBody>
      </p:sp>
      <p:sp>
        <p:nvSpPr>
          <p:cNvPr id="1540" name="Google Shape;1540;p53"/>
          <p:cNvSpPr txBox="1"/>
          <p:nvPr/>
        </p:nvSpPr>
        <p:spPr>
          <a:xfrm>
            <a:off x="2053495"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541" name="Google Shape;1541;p53"/>
          <p:cNvSpPr/>
          <p:nvPr/>
        </p:nvSpPr>
        <p:spPr>
          <a:xfrm>
            <a:off x="18756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2" name="Google Shape;1542;p53"/>
          <p:cNvCxnSpPr>
            <a:stCxn id="1536" idx="0"/>
            <a:endCxn id="1530" idx="2"/>
          </p:cNvCxnSpPr>
          <p:nvPr/>
        </p:nvCxnSpPr>
        <p:spPr>
          <a:xfrm flipH="1" rot="10800000">
            <a:off x="802670" y="3634800"/>
            <a:ext cx="258600" cy="128700"/>
          </a:xfrm>
          <a:prstGeom prst="straightConnector1">
            <a:avLst/>
          </a:prstGeom>
          <a:noFill/>
          <a:ln cap="flat" cmpd="sng" w="9525">
            <a:solidFill>
              <a:schemeClr val="dk2"/>
            </a:solidFill>
            <a:prstDash val="solid"/>
            <a:round/>
            <a:headEnd len="med" w="med" type="none"/>
            <a:tailEnd len="med" w="med" type="none"/>
          </a:ln>
        </p:spPr>
      </p:cxnSp>
      <p:cxnSp>
        <p:nvCxnSpPr>
          <p:cNvPr id="1543" name="Google Shape;1543;p53"/>
          <p:cNvCxnSpPr/>
          <p:nvPr/>
        </p:nvCxnSpPr>
        <p:spPr>
          <a:xfrm flipH="1" rot="10800000">
            <a:off x="1148632" y="3634800"/>
            <a:ext cx="123900" cy="128700"/>
          </a:xfrm>
          <a:prstGeom prst="straightConnector1">
            <a:avLst/>
          </a:prstGeom>
          <a:noFill/>
          <a:ln cap="flat" cmpd="sng" w="9525">
            <a:solidFill>
              <a:schemeClr val="dk2"/>
            </a:solidFill>
            <a:prstDash val="solid"/>
            <a:round/>
            <a:headEnd len="med" w="med" type="none"/>
            <a:tailEnd len="med" w="med" type="none"/>
          </a:ln>
        </p:spPr>
      </p:cxnSp>
      <p:cxnSp>
        <p:nvCxnSpPr>
          <p:cNvPr id="1544" name="Google Shape;1544;p53"/>
          <p:cNvCxnSpPr>
            <a:stCxn id="1538" idx="0"/>
            <a:endCxn id="1532" idx="2"/>
          </p:cNvCxnSpPr>
          <p:nvPr/>
        </p:nvCxnSpPr>
        <p:spPr>
          <a:xfrm rot="10800000">
            <a:off x="1518445" y="3634800"/>
            <a:ext cx="3300" cy="128700"/>
          </a:xfrm>
          <a:prstGeom prst="straightConnector1">
            <a:avLst/>
          </a:prstGeom>
          <a:noFill/>
          <a:ln cap="flat" cmpd="sng" w="9525">
            <a:solidFill>
              <a:schemeClr val="dk2"/>
            </a:solidFill>
            <a:prstDash val="solid"/>
            <a:round/>
            <a:headEnd len="med" w="med" type="none"/>
            <a:tailEnd len="med" w="med" type="none"/>
          </a:ln>
        </p:spPr>
      </p:cxnSp>
      <p:cxnSp>
        <p:nvCxnSpPr>
          <p:cNvPr id="1545" name="Google Shape;1545;p53"/>
          <p:cNvCxnSpPr>
            <a:stCxn id="1539" idx="0"/>
            <a:endCxn id="1535" idx="2"/>
          </p:cNvCxnSpPr>
          <p:nvPr/>
        </p:nvCxnSpPr>
        <p:spPr>
          <a:xfrm rot="10800000">
            <a:off x="1747195" y="3634800"/>
            <a:ext cx="104700" cy="128700"/>
          </a:xfrm>
          <a:prstGeom prst="straightConnector1">
            <a:avLst/>
          </a:prstGeom>
          <a:noFill/>
          <a:ln cap="flat" cmpd="sng" w="9525">
            <a:solidFill>
              <a:schemeClr val="dk2"/>
            </a:solidFill>
            <a:prstDash val="solid"/>
            <a:round/>
            <a:headEnd len="med" w="med" type="none"/>
            <a:tailEnd len="med" w="med" type="none"/>
          </a:ln>
        </p:spPr>
      </p:cxnSp>
      <p:cxnSp>
        <p:nvCxnSpPr>
          <p:cNvPr id="1546" name="Google Shape;1546;p53"/>
          <p:cNvCxnSpPr>
            <a:stCxn id="1540" idx="0"/>
            <a:endCxn id="1541" idx="2"/>
          </p:cNvCxnSpPr>
          <p:nvPr/>
        </p:nvCxnSpPr>
        <p:spPr>
          <a:xfrm rot="10800000">
            <a:off x="1975795" y="3634800"/>
            <a:ext cx="279300" cy="128700"/>
          </a:xfrm>
          <a:prstGeom prst="straightConnector1">
            <a:avLst/>
          </a:prstGeom>
          <a:noFill/>
          <a:ln cap="flat" cmpd="sng" w="9525">
            <a:solidFill>
              <a:schemeClr val="dk2"/>
            </a:solidFill>
            <a:prstDash val="solid"/>
            <a:round/>
            <a:headEnd len="med" w="med" type="none"/>
            <a:tailEnd len="med" w="med" type="none"/>
          </a:ln>
        </p:spPr>
      </p:cxnSp>
      <p:sp>
        <p:nvSpPr>
          <p:cNvPr id="1547" name="Google Shape;1547;p53"/>
          <p:cNvSpPr/>
          <p:nvPr/>
        </p:nvSpPr>
        <p:spPr>
          <a:xfrm rot="-5400000">
            <a:off x="6565675" y="3429775"/>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3"/>
          <p:cNvSpPr/>
          <p:nvPr/>
        </p:nvSpPr>
        <p:spPr>
          <a:xfrm>
            <a:off x="7027176" y="2177400"/>
            <a:ext cx="200100" cy="179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549" name="Google Shape;1549;p53"/>
          <p:cNvSpPr/>
          <p:nvPr/>
        </p:nvSpPr>
        <p:spPr>
          <a:xfrm>
            <a:off x="7027176" y="2427825"/>
            <a:ext cx="200100" cy="17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3"/>
          <p:cNvSpPr/>
          <p:nvPr/>
        </p:nvSpPr>
        <p:spPr>
          <a:xfrm>
            <a:off x="7027176" y="2678250"/>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3"/>
          <p:cNvSpPr/>
          <p:nvPr/>
        </p:nvSpPr>
        <p:spPr>
          <a:xfrm>
            <a:off x="7027176" y="2928675"/>
            <a:ext cx="200100" cy="179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3"/>
          <p:cNvSpPr/>
          <p:nvPr/>
        </p:nvSpPr>
        <p:spPr>
          <a:xfrm>
            <a:off x="7027176" y="3179100"/>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3"/>
          <p:cNvSpPr/>
          <p:nvPr/>
        </p:nvSpPr>
        <p:spPr>
          <a:xfrm>
            <a:off x="7027176" y="3429525"/>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3"/>
          <p:cNvSpPr txBox="1"/>
          <p:nvPr/>
        </p:nvSpPr>
        <p:spPr>
          <a:xfrm>
            <a:off x="6461225" y="1629450"/>
            <a:ext cx="20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 (softmax)</a:t>
            </a:r>
            <a:endParaRPr>
              <a:latin typeface="Lato"/>
              <a:ea typeface="Lato"/>
              <a:cs typeface="Lato"/>
              <a:sym typeface="Lato"/>
            </a:endParaRPr>
          </a:p>
        </p:txBody>
      </p:sp>
      <p:sp>
        <p:nvSpPr>
          <p:cNvPr id="1555" name="Google Shape;1555;p53"/>
          <p:cNvSpPr txBox="1"/>
          <p:nvPr/>
        </p:nvSpPr>
        <p:spPr>
          <a:xfrm>
            <a:off x="7346395" y="2177400"/>
            <a:ext cx="53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1556" name="Google Shape;1556;p53"/>
          <p:cNvSpPr txBox="1"/>
          <p:nvPr/>
        </p:nvSpPr>
        <p:spPr>
          <a:xfrm>
            <a:off x="7346402" y="243034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experience</a:t>
            </a:r>
            <a:endParaRPr sz="1000">
              <a:latin typeface="Lato"/>
              <a:ea typeface="Lato"/>
              <a:cs typeface="Lato"/>
              <a:sym typeface="Lato"/>
            </a:endParaRPr>
          </a:p>
        </p:txBody>
      </p:sp>
      <p:sp>
        <p:nvSpPr>
          <p:cNvPr id="1557" name="Google Shape;1557;p53"/>
          <p:cNvSpPr txBox="1"/>
          <p:nvPr/>
        </p:nvSpPr>
        <p:spPr>
          <a:xfrm>
            <a:off x="7346402" y="268329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crocodile</a:t>
            </a:r>
            <a:endParaRPr sz="1000">
              <a:latin typeface="Lato"/>
              <a:ea typeface="Lato"/>
              <a:cs typeface="Lato"/>
              <a:sym typeface="Lato"/>
            </a:endParaRPr>
          </a:p>
        </p:txBody>
      </p:sp>
      <p:sp>
        <p:nvSpPr>
          <p:cNvPr id="1558" name="Google Shape;1558;p53"/>
          <p:cNvSpPr txBox="1"/>
          <p:nvPr/>
        </p:nvSpPr>
        <p:spPr>
          <a:xfrm>
            <a:off x="7346402" y="293623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culture</a:t>
            </a:r>
            <a:endParaRPr sz="1000">
              <a:latin typeface="Lato"/>
              <a:ea typeface="Lato"/>
              <a:cs typeface="Lato"/>
              <a:sym typeface="Lato"/>
            </a:endParaRPr>
          </a:p>
        </p:txBody>
      </p:sp>
      <p:sp>
        <p:nvSpPr>
          <p:cNvPr id="1559" name="Google Shape;1559;p53"/>
          <p:cNvSpPr txBox="1"/>
          <p:nvPr/>
        </p:nvSpPr>
        <p:spPr>
          <a:xfrm>
            <a:off x="7346402" y="318918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understand</a:t>
            </a:r>
            <a:endParaRPr sz="1000">
              <a:latin typeface="Lato"/>
              <a:ea typeface="Lato"/>
              <a:cs typeface="Lato"/>
              <a:sym typeface="Lato"/>
            </a:endParaRPr>
          </a:p>
        </p:txBody>
      </p:sp>
      <p:sp>
        <p:nvSpPr>
          <p:cNvPr id="1560" name="Google Shape;1560;p53"/>
          <p:cNvSpPr txBox="1"/>
          <p:nvPr/>
        </p:nvSpPr>
        <p:spPr>
          <a:xfrm>
            <a:off x="7346402" y="34421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broadband</a:t>
            </a:r>
            <a:endParaRPr sz="1000">
              <a:latin typeface="Lato"/>
              <a:ea typeface="Lato"/>
              <a:cs typeface="Lato"/>
              <a:sym typeface="Lato"/>
            </a:endParaRPr>
          </a:p>
        </p:txBody>
      </p:sp>
      <p:sp>
        <p:nvSpPr>
          <p:cNvPr id="1561" name="Google Shape;1561;p53"/>
          <p:cNvSpPr/>
          <p:nvPr/>
        </p:nvSpPr>
        <p:spPr>
          <a:xfrm>
            <a:off x="7027176" y="369507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3"/>
          <p:cNvSpPr txBox="1"/>
          <p:nvPr/>
        </p:nvSpPr>
        <p:spPr>
          <a:xfrm>
            <a:off x="7346402" y="37076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with</a:t>
            </a:r>
            <a:endParaRPr sz="1000">
              <a:latin typeface="Lato"/>
              <a:ea typeface="Lato"/>
              <a:cs typeface="Lato"/>
              <a:sym typeface="Lato"/>
            </a:endParaRPr>
          </a:p>
        </p:txBody>
      </p:sp>
      <p:sp>
        <p:nvSpPr>
          <p:cNvPr id="1563" name="Google Shape;1563;p53"/>
          <p:cNvSpPr/>
          <p:nvPr/>
        </p:nvSpPr>
        <p:spPr>
          <a:xfrm>
            <a:off x="7027176" y="3960625"/>
            <a:ext cx="200100" cy="179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3"/>
          <p:cNvSpPr txBox="1"/>
          <p:nvPr/>
        </p:nvSpPr>
        <p:spPr>
          <a:xfrm>
            <a:off x="7346402" y="39732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reconnect</a:t>
            </a:r>
            <a:endParaRPr sz="1000">
              <a:latin typeface="Lato"/>
              <a:ea typeface="Lato"/>
              <a:cs typeface="Lato"/>
              <a:sym typeface="Lato"/>
            </a:endParaRPr>
          </a:p>
        </p:txBody>
      </p:sp>
      <p:sp>
        <p:nvSpPr>
          <p:cNvPr id="1565" name="Google Shape;1565;p53"/>
          <p:cNvSpPr/>
          <p:nvPr/>
        </p:nvSpPr>
        <p:spPr>
          <a:xfrm>
            <a:off x="7027176" y="4226175"/>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3"/>
          <p:cNvSpPr txBox="1"/>
          <p:nvPr/>
        </p:nvSpPr>
        <p:spPr>
          <a:xfrm>
            <a:off x="7346402" y="42387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1567" name="Google Shape;1567;p53"/>
          <p:cNvSpPr/>
          <p:nvPr/>
        </p:nvSpPr>
        <p:spPr>
          <a:xfrm>
            <a:off x="7027176" y="4484378"/>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3"/>
          <p:cNvSpPr txBox="1"/>
          <p:nvPr/>
        </p:nvSpPr>
        <p:spPr>
          <a:xfrm>
            <a:off x="7346402" y="4496978"/>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a:t>
            </a:r>
            <a:endParaRPr sz="100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54"/>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ChatGPT work?</a:t>
            </a:r>
            <a:endParaRPr/>
          </a:p>
        </p:txBody>
      </p:sp>
      <p:sp>
        <p:nvSpPr>
          <p:cNvPr id="1574" name="Google Shape;1574;p54"/>
          <p:cNvSpPr/>
          <p:nvPr/>
        </p:nvSpPr>
        <p:spPr>
          <a:xfrm>
            <a:off x="2887725" y="2329550"/>
            <a:ext cx="3422100" cy="2058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t>ChatGPT</a:t>
            </a:r>
            <a:endParaRPr sz="3200"/>
          </a:p>
        </p:txBody>
      </p:sp>
      <p:sp>
        <p:nvSpPr>
          <p:cNvPr id="1575" name="Google Shape;1575;p54"/>
          <p:cNvSpPr/>
          <p:nvPr/>
        </p:nvSpPr>
        <p:spPr>
          <a:xfrm>
            <a:off x="8850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11136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13422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txBox="1"/>
          <p:nvPr/>
        </p:nvSpPr>
        <p:spPr>
          <a:xfrm>
            <a:off x="722975" y="3083314"/>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(embedding)</a:t>
            </a:r>
            <a:endParaRPr>
              <a:latin typeface="Lato"/>
              <a:ea typeface="Lato"/>
              <a:cs typeface="Lato"/>
              <a:sym typeface="Lato"/>
            </a:endParaRPr>
          </a:p>
        </p:txBody>
      </p:sp>
      <p:sp>
        <p:nvSpPr>
          <p:cNvPr id="1579" name="Google Shape;1579;p54"/>
          <p:cNvSpPr/>
          <p:nvPr/>
        </p:nvSpPr>
        <p:spPr>
          <a:xfrm rot="-5400000">
            <a:off x="2431775" y="3429775"/>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4"/>
          <p:cNvSpPr/>
          <p:nvPr/>
        </p:nvSpPr>
        <p:spPr>
          <a:xfrm>
            <a:off x="15708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txBox="1"/>
          <p:nvPr/>
        </p:nvSpPr>
        <p:spPr>
          <a:xfrm>
            <a:off x="321620" y="3763500"/>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1582" name="Google Shape;1582;p54"/>
          <p:cNvSpPr txBox="1"/>
          <p:nvPr/>
        </p:nvSpPr>
        <p:spPr>
          <a:xfrm>
            <a:off x="518820" y="3763500"/>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traveled</a:t>
            </a:r>
            <a:endParaRPr sz="1000">
              <a:latin typeface="Lato"/>
              <a:ea typeface="Lato"/>
              <a:cs typeface="Lato"/>
              <a:sym typeface="Lato"/>
            </a:endParaRPr>
          </a:p>
        </p:txBody>
      </p:sp>
      <p:sp>
        <p:nvSpPr>
          <p:cNvPr id="1583" name="Google Shape;1583;p54"/>
          <p:cNvSpPr txBox="1"/>
          <p:nvPr/>
        </p:nvSpPr>
        <p:spPr>
          <a:xfrm>
            <a:off x="939145"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584" name="Google Shape;1584;p54"/>
          <p:cNvSpPr txBox="1"/>
          <p:nvPr/>
        </p:nvSpPr>
        <p:spPr>
          <a:xfrm>
            <a:off x="1269295"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a:t>
            </a:r>
            <a:endParaRPr sz="1000">
              <a:latin typeface="Lato"/>
              <a:ea typeface="Lato"/>
              <a:cs typeface="Lato"/>
              <a:sym typeface="Lato"/>
            </a:endParaRPr>
          </a:p>
        </p:txBody>
      </p:sp>
      <p:sp>
        <p:nvSpPr>
          <p:cNvPr id="1585" name="Google Shape;1585;p54"/>
          <p:cNvSpPr txBox="1"/>
          <p:nvPr/>
        </p:nvSpPr>
        <p:spPr>
          <a:xfrm>
            <a:off x="1596295"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586" name="Google Shape;1586;p54"/>
          <p:cNvSpPr/>
          <p:nvPr/>
        </p:nvSpPr>
        <p:spPr>
          <a:xfrm>
            <a:off x="17994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4"/>
          <p:cNvSpPr/>
          <p:nvPr/>
        </p:nvSpPr>
        <p:spPr>
          <a:xfrm rot="-5400000">
            <a:off x="6565675" y="3429775"/>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4"/>
          <p:cNvSpPr txBox="1"/>
          <p:nvPr/>
        </p:nvSpPr>
        <p:spPr>
          <a:xfrm>
            <a:off x="6461225" y="1629450"/>
            <a:ext cx="20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 (softmax)</a:t>
            </a:r>
            <a:endParaRPr>
              <a:latin typeface="Lato"/>
              <a:ea typeface="Lato"/>
              <a:cs typeface="Lato"/>
              <a:sym typeface="Lato"/>
            </a:endParaRPr>
          </a:p>
        </p:txBody>
      </p:sp>
      <p:sp>
        <p:nvSpPr>
          <p:cNvPr id="1589" name="Google Shape;1589;p54"/>
          <p:cNvSpPr/>
          <p:nvPr/>
        </p:nvSpPr>
        <p:spPr>
          <a:xfrm>
            <a:off x="2028026" y="3455575"/>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txBox="1"/>
          <p:nvPr/>
        </p:nvSpPr>
        <p:spPr>
          <a:xfrm>
            <a:off x="1921930" y="3763500"/>
            <a:ext cx="74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understand</a:t>
            </a:r>
            <a:endParaRPr sz="1000">
              <a:latin typeface="Lato"/>
              <a:ea typeface="Lato"/>
              <a:cs typeface="Lato"/>
              <a:sym typeface="Lato"/>
            </a:endParaRPr>
          </a:p>
        </p:txBody>
      </p:sp>
      <p:cxnSp>
        <p:nvCxnSpPr>
          <p:cNvPr id="1591" name="Google Shape;1591;p54"/>
          <p:cNvCxnSpPr>
            <a:stCxn id="1581" idx="0"/>
            <a:endCxn id="1575" idx="2"/>
          </p:cNvCxnSpPr>
          <p:nvPr/>
        </p:nvCxnSpPr>
        <p:spPr>
          <a:xfrm flipH="1" rot="10800000">
            <a:off x="421670" y="3634800"/>
            <a:ext cx="563400" cy="128700"/>
          </a:xfrm>
          <a:prstGeom prst="straightConnector1">
            <a:avLst/>
          </a:prstGeom>
          <a:noFill/>
          <a:ln cap="flat" cmpd="sng" w="9525">
            <a:solidFill>
              <a:schemeClr val="dk2"/>
            </a:solidFill>
            <a:prstDash val="solid"/>
            <a:round/>
            <a:headEnd len="med" w="med" type="none"/>
            <a:tailEnd len="med" w="med" type="none"/>
          </a:ln>
        </p:spPr>
      </p:cxnSp>
      <p:cxnSp>
        <p:nvCxnSpPr>
          <p:cNvPr id="1592" name="Google Shape;1592;p54"/>
          <p:cNvCxnSpPr>
            <a:stCxn id="1582" idx="0"/>
            <a:endCxn id="1576" idx="2"/>
          </p:cNvCxnSpPr>
          <p:nvPr/>
        </p:nvCxnSpPr>
        <p:spPr>
          <a:xfrm flipH="1" rot="10800000">
            <a:off x="785070" y="3634800"/>
            <a:ext cx="428700" cy="128700"/>
          </a:xfrm>
          <a:prstGeom prst="straightConnector1">
            <a:avLst/>
          </a:prstGeom>
          <a:noFill/>
          <a:ln cap="flat" cmpd="sng" w="9525">
            <a:solidFill>
              <a:schemeClr val="dk2"/>
            </a:solidFill>
            <a:prstDash val="solid"/>
            <a:round/>
            <a:headEnd len="med" w="med" type="none"/>
            <a:tailEnd len="med" w="med" type="none"/>
          </a:ln>
        </p:spPr>
      </p:cxnSp>
      <p:cxnSp>
        <p:nvCxnSpPr>
          <p:cNvPr id="1593" name="Google Shape;1593;p54"/>
          <p:cNvCxnSpPr>
            <a:stCxn id="1584" idx="0"/>
            <a:endCxn id="1580" idx="2"/>
          </p:cNvCxnSpPr>
          <p:nvPr/>
        </p:nvCxnSpPr>
        <p:spPr>
          <a:xfrm flipH="1" rot="10800000">
            <a:off x="1470895" y="3634800"/>
            <a:ext cx="200100" cy="128700"/>
          </a:xfrm>
          <a:prstGeom prst="straightConnector1">
            <a:avLst/>
          </a:prstGeom>
          <a:noFill/>
          <a:ln cap="flat" cmpd="sng" w="9525">
            <a:solidFill>
              <a:schemeClr val="dk2"/>
            </a:solidFill>
            <a:prstDash val="solid"/>
            <a:round/>
            <a:headEnd len="med" w="med" type="none"/>
            <a:tailEnd len="med" w="med" type="none"/>
          </a:ln>
        </p:spPr>
      </p:cxnSp>
      <p:cxnSp>
        <p:nvCxnSpPr>
          <p:cNvPr id="1594" name="Google Shape;1594;p54"/>
          <p:cNvCxnSpPr>
            <a:stCxn id="1585" idx="0"/>
            <a:endCxn id="1586" idx="2"/>
          </p:cNvCxnSpPr>
          <p:nvPr/>
        </p:nvCxnSpPr>
        <p:spPr>
          <a:xfrm flipH="1" rot="10800000">
            <a:off x="1797895" y="3634800"/>
            <a:ext cx="101700" cy="128700"/>
          </a:xfrm>
          <a:prstGeom prst="straightConnector1">
            <a:avLst/>
          </a:prstGeom>
          <a:noFill/>
          <a:ln cap="flat" cmpd="sng" w="9525">
            <a:solidFill>
              <a:schemeClr val="dk2"/>
            </a:solidFill>
            <a:prstDash val="solid"/>
            <a:round/>
            <a:headEnd len="med" w="med" type="none"/>
            <a:tailEnd len="med" w="med" type="none"/>
          </a:ln>
        </p:spPr>
      </p:cxnSp>
      <p:cxnSp>
        <p:nvCxnSpPr>
          <p:cNvPr id="1595" name="Google Shape;1595;p54"/>
          <p:cNvCxnSpPr>
            <a:stCxn id="1590" idx="0"/>
            <a:endCxn id="1589" idx="2"/>
          </p:cNvCxnSpPr>
          <p:nvPr/>
        </p:nvCxnSpPr>
        <p:spPr>
          <a:xfrm rot="10800000">
            <a:off x="2128180" y="3634800"/>
            <a:ext cx="165000" cy="128700"/>
          </a:xfrm>
          <a:prstGeom prst="straightConnector1">
            <a:avLst/>
          </a:prstGeom>
          <a:noFill/>
          <a:ln cap="flat" cmpd="sng" w="9525">
            <a:solidFill>
              <a:schemeClr val="dk2"/>
            </a:solidFill>
            <a:prstDash val="solid"/>
            <a:round/>
            <a:headEnd len="med" w="med" type="none"/>
            <a:tailEnd len="med" w="med" type="none"/>
          </a:ln>
        </p:spPr>
      </p:cxnSp>
      <p:cxnSp>
        <p:nvCxnSpPr>
          <p:cNvPr id="1596" name="Google Shape;1596;p54"/>
          <p:cNvCxnSpPr>
            <a:stCxn id="1583" idx="0"/>
            <a:endCxn id="1577" idx="2"/>
          </p:cNvCxnSpPr>
          <p:nvPr/>
        </p:nvCxnSpPr>
        <p:spPr>
          <a:xfrm flipH="1" rot="10800000">
            <a:off x="1140745" y="3634800"/>
            <a:ext cx="301500" cy="128700"/>
          </a:xfrm>
          <a:prstGeom prst="straightConnector1">
            <a:avLst/>
          </a:prstGeom>
          <a:noFill/>
          <a:ln cap="flat" cmpd="sng" w="9525">
            <a:solidFill>
              <a:schemeClr val="dk2"/>
            </a:solidFill>
            <a:prstDash val="solid"/>
            <a:round/>
            <a:headEnd len="med" w="med" type="none"/>
            <a:tailEnd len="med" w="med" type="none"/>
          </a:ln>
        </p:spPr>
      </p:cxnSp>
      <p:sp>
        <p:nvSpPr>
          <p:cNvPr id="1597" name="Google Shape;1597;p54"/>
          <p:cNvSpPr/>
          <p:nvPr/>
        </p:nvSpPr>
        <p:spPr>
          <a:xfrm>
            <a:off x="7027176" y="2177400"/>
            <a:ext cx="200100" cy="179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598" name="Google Shape;1598;p54"/>
          <p:cNvSpPr/>
          <p:nvPr/>
        </p:nvSpPr>
        <p:spPr>
          <a:xfrm>
            <a:off x="7027176" y="2427825"/>
            <a:ext cx="200100" cy="179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4"/>
          <p:cNvSpPr/>
          <p:nvPr/>
        </p:nvSpPr>
        <p:spPr>
          <a:xfrm>
            <a:off x="7027176" y="2678250"/>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4"/>
          <p:cNvSpPr/>
          <p:nvPr/>
        </p:nvSpPr>
        <p:spPr>
          <a:xfrm>
            <a:off x="7027176" y="2928675"/>
            <a:ext cx="200100" cy="17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4"/>
          <p:cNvSpPr/>
          <p:nvPr/>
        </p:nvSpPr>
        <p:spPr>
          <a:xfrm>
            <a:off x="7027176" y="3179100"/>
            <a:ext cx="200100" cy="179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a:off x="7027176" y="3429525"/>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4"/>
          <p:cNvSpPr txBox="1"/>
          <p:nvPr/>
        </p:nvSpPr>
        <p:spPr>
          <a:xfrm>
            <a:off x="7346395" y="2177400"/>
            <a:ext cx="53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1604" name="Google Shape;1604;p54"/>
          <p:cNvSpPr txBox="1"/>
          <p:nvPr/>
        </p:nvSpPr>
        <p:spPr>
          <a:xfrm>
            <a:off x="7346402" y="243034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experience</a:t>
            </a:r>
            <a:endParaRPr sz="1000">
              <a:latin typeface="Lato"/>
              <a:ea typeface="Lato"/>
              <a:cs typeface="Lato"/>
              <a:sym typeface="Lato"/>
            </a:endParaRPr>
          </a:p>
        </p:txBody>
      </p:sp>
      <p:sp>
        <p:nvSpPr>
          <p:cNvPr id="1605" name="Google Shape;1605;p54"/>
          <p:cNvSpPr txBox="1"/>
          <p:nvPr/>
        </p:nvSpPr>
        <p:spPr>
          <a:xfrm>
            <a:off x="7346402" y="268329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crocodile</a:t>
            </a:r>
            <a:endParaRPr sz="1000">
              <a:latin typeface="Lato"/>
              <a:ea typeface="Lato"/>
              <a:cs typeface="Lato"/>
              <a:sym typeface="Lato"/>
            </a:endParaRPr>
          </a:p>
        </p:txBody>
      </p:sp>
      <p:sp>
        <p:nvSpPr>
          <p:cNvPr id="1606" name="Google Shape;1606;p54"/>
          <p:cNvSpPr txBox="1"/>
          <p:nvPr/>
        </p:nvSpPr>
        <p:spPr>
          <a:xfrm>
            <a:off x="7346402" y="293623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culture</a:t>
            </a:r>
            <a:endParaRPr sz="1000">
              <a:latin typeface="Lato"/>
              <a:ea typeface="Lato"/>
              <a:cs typeface="Lato"/>
              <a:sym typeface="Lato"/>
            </a:endParaRPr>
          </a:p>
        </p:txBody>
      </p:sp>
      <p:sp>
        <p:nvSpPr>
          <p:cNvPr id="1607" name="Google Shape;1607;p54"/>
          <p:cNvSpPr txBox="1"/>
          <p:nvPr/>
        </p:nvSpPr>
        <p:spPr>
          <a:xfrm>
            <a:off x="7346402" y="318918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understand</a:t>
            </a:r>
            <a:endParaRPr sz="1000">
              <a:latin typeface="Lato"/>
              <a:ea typeface="Lato"/>
              <a:cs typeface="Lato"/>
              <a:sym typeface="Lato"/>
            </a:endParaRPr>
          </a:p>
        </p:txBody>
      </p:sp>
      <p:sp>
        <p:nvSpPr>
          <p:cNvPr id="1608" name="Google Shape;1608;p54"/>
          <p:cNvSpPr txBox="1"/>
          <p:nvPr/>
        </p:nvSpPr>
        <p:spPr>
          <a:xfrm>
            <a:off x="7346402" y="34421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broadband</a:t>
            </a:r>
            <a:endParaRPr sz="1000">
              <a:latin typeface="Lato"/>
              <a:ea typeface="Lato"/>
              <a:cs typeface="Lato"/>
              <a:sym typeface="Lato"/>
            </a:endParaRPr>
          </a:p>
        </p:txBody>
      </p:sp>
      <p:sp>
        <p:nvSpPr>
          <p:cNvPr id="1609" name="Google Shape;1609;p54"/>
          <p:cNvSpPr/>
          <p:nvPr/>
        </p:nvSpPr>
        <p:spPr>
          <a:xfrm>
            <a:off x="7027176" y="369507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4"/>
          <p:cNvSpPr txBox="1"/>
          <p:nvPr/>
        </p:nvSpPr>
        <p:spPr>
          <a:xfrm>
            <a:off x="7346402" y="37076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with</a:t>
            </a:r>
            <a:endParaRPr sz="1000">
              <a:latin typeface="Lato"/>
              <a:ea typeface="Lato"/>
              <a:cs typeface="Lato"/>
              <a:sym typeface="Lato"/>
            </a:endParaRPr>
          </a:p>
        </p:txBody>
      </p:sp>
      <p:sp>
        <p:nvSpPr>
          <p:cNvPr id="1611" name="Google Shape;1611;p54"/>
          <p:cNvSpPr/>
          <p:nvPr/>
        </p:nvSpPr>
        <p:spPr>
          <a:xfrm>
            <a:off x="7027176" y="3960625"/>
            <a:ext cx="200100" cy="179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4"/>
          <p:cNvSpPr txBox="1"/>
          <p:nvPr/>
        </p:nvSpPr>
        <p:spPr>
          <a:xfrm>
            <a:off x="7346402" y="39732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reconnect</a:t>
            </a:r>
            <a:endParaRPr sz="1000">
              <a:latin typeface="Lato"/>
              <a:ea typeface="Lato"/>
              <a:cs typeface="Lato"/>
              <a:sym typeface="Lato"/>
            </a:endParaRPr>
          </a:p>
        </p:txBody>
      </p:sp>
      <p:sp>
        <p:nvSpPr>
          <p:cNvPr id="1613" name="Google Shape;1613;p54"/>
          <p:cNvSpPr/>
          <p:nvPr/>
        </p:nvSpPr>
        <p:spPr>
          <a:xfrm>
            <a:off x="7027176" y="4226175"/>
            <a:ext cx="200100" cy="17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4"/>
          <p:cNvSpPr txBox="1"/>
          <p:nvPr/>
        </p:nvSpPr>
        <p:spPr>
          <a:xfrm>
            <a:off x="7346402" y="42387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1615" name="Google Shape;1615;p54"/>
          <p:cNvSpPr/>
          <p:nvPr/>
        </p:nvSpPr>
        <p:spPr>
          <a:xfrm>
            <a:off x="7027176" y="4484378"/>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4"/>
          <p:cNvSpPr txBox="1"/>
          <p:nvPr/>
        </p:nvSpPr>
        <p:spPr>
          <a:xfrm>
            <a:off x="7346402" y="4496978"/>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a:t>
            </a:r>
            <a:endParaRPr sz="10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55"/>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ChatGPT work?</a:t>
            </a:r>
            <a:endParaRPr/>
          </a:p>
        </p:txBody>
      </p:sp>
      <p:sp>
        <p:nvSpPr>
          <p:cNvPr id="1622" name="Google Shape;1622;p55"/>
          <p:cNvSpPr/>
          <p:nvPr/>
        </p:nvSpPr>
        <p:spPr>
          <a:xfrm>
            <a:off x="2887725" y="2329550"/>
            <a:ext cx="3422100" cy="2058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t>ChatGPT</a:t>
            </a:r>
            <a:endParaRPr sz="3200"/>
          </a:p>
        </p:txBody>
      </p:sp>
      <p:sp>
        <p:nvSpPr>
          <p:cNvPr id="1623" name="Google Shape;1623;p55"/>
          <p:cNvSpPr/>
          <p:nvPr/>
        </p:nvSpPr>
        <p:spPr>
          <a:xfrm>
            <a:off x="6564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8850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a:off x="11136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txBox="1"/>
          <p:nvPr/>
        </p:nvSpPr>
        <p:spPr>
          <a:xfrm>
            <a:off x="722975" y="3083314"/>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(embedding)</a:t>
            </a:r>
            <a:endParaRPr>
              <a:latin typeface="Lato"/>
              <a:ea typeface="Lato"/>
              <a:cs typeface="Lato"/>
              <a:sym typeface="Lato"/>
            </a:endParaRPr>
          </a:p>
        </p:txBody>
      </p:sp>
      <p:sp>
        <p:nvSpPr>
          <p:cNvPr id="1627" name="Google Shape;1627;p55"/>
          <p:cNvSpPr/>
          <p:nvPr/>
        </p:nvSpPr>
        <p:spPr>
          <a:xfrm rot="-5400000">
            <a:off x="2431775" y="3429775"/>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13422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txBox="1"/>
          <p:nvPr/>
        </p:nvSpPr>
        <p:spPr>
          <a:xfrm>
            <a:off x="16820" y="3763500"/>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1630" name="Google Shape;1630;p55"/>
          <p:cNvSpPr txBox="1"/>
          <p:nvPr/>
        </p:nvSpPr>
        <p:spPr>
          <a:xfrm>
            <a:off x="214020" y="3763500"/>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traveled</a:t>
            </a:r>
            <a:endParaRPr sz="1000">
              <a:latin typeface="Lato"/>
              <a:ea typeface="Lato"/>
              <a:cs typeface="Lato"/>
              <a:sym typeface="Lato"/>
            </a:endParaRPr>
          </a:p>
        </p:txBody>
      </p:sp>
      <p:sp>
        <p:nvSpPr>
          <p:cNvPr id="1631" name="Google Shape;1631;p55"/>
          <p:cNvSpPr txBox="1"/>
          <p:nvPr/>
        </p:nvSpPr>
        <p:spPr>
          <a:xfrm>
            <a:off x="634345"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632" name="Google Shape;1632;p55"/>
          <p:cNvSpPr txBox="1"/>
          <p:nvPr/>
        </p:nvSpPr>
        <p:spPr>
          <a:xfrm>
            <a:off x="964495"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a:t>
            </a:r>
            <a:endParaRPr sz="1000">
              <a:latin typeface="Lato"/>
              <a:ea typeface="Lato"/>
              <a:cs typeface="Lato"/>
              <a:sym typeface="Lato"/>
            </a:endParaRPr>
          </a:p>
        </p:txBody>
      </p:sp>
      <p:sp>
        <p:nvSpPr>
          <p:cNvPr id="1633" name="Google Shape;1633;p55"/>
          <p:cNvSpPr txBox="1"/>
          <p:nvPr/>
        </p:nvSpPr>
        <p:spPr>
          <a:xfrm>
            <a:off x="1291495"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634" name="Google Shape;1634;p55"/>
          <p:cNvSpPr/>
          <p:nvPr/>
        </p:nvSpPr>
        <p:spPr>
          <a:xfrm>
            <a:off x="15708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5"/>
          <p:cNvSpPr/>
          <p:nvPr/>
        </p:nvSpPr>
        <p:spPr>
          <a:xfrm rot="-5400000">
            <a:off x="6565675" y="3429775"/>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txBox="1"/>
          <p:nvPr/>
        </p:nvSpPr>
        <p:spPr>
          <a:xfrm>
            <a:off x="6461225" y="1629450"/>
            <a:ext cx="20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 (softmax)</a:t>
            </a:r>
            <a:endParaRPr>
              <a:latin typeface="Lato"/>
              <a:ea typeface="Lato"/>
              <a:cs typeface="Lato"/>
              <a:sym typeface="Lato"/>
            </a:endParaRPr>
          </a:p>
        </p:txBody>
      </p:sp>
      <p:sp>
        <p:nvSpPr>
          <p:cNvPr id="1637" name="Google Shape;1637;p55"/>
          <p:cNvSpPr/>
          <p:nvPr/>
        </p:nvSpPr>
        <p:spPr>
          <a:xfrm>
            <a:off x="1799426" y="3455575"/>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txBox="1"/>
          <p:nvPr/>
        </p:nvSpPr>
        <p:spPr>
          <a:xfrm>
            <a:off x="1540930" y="3763500"/>
            <a:ext cx="74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understand</a:t>
            </a:r>
            <a:endParaRPr sz="1000">
              <a:latin typeface="Lato"/>
              <a:ea typeface="Lato"/>
              <a:cs typeface="Lato"/>
              <a:sym typeface="Lato"/>
            </a:endParaRPr>
          </a:p>
        </p:txBody>
      </p:sp>
      <p:cxnSp>
        <p:nvCxnSpPr>
          <p:cNvPr id="1639" name="Google Shape;1639;p55"/>
          <p:cNvCxnSpPr>
            <a:stCxn id="1629" idx="0"/>
            <a:endCxn id="1623" idx="2"/>
          </p:cNvCxnSpPr>
          <p:nvPr/>
        </p:nvCxnSpPr>
        <p:spPr>
          <a:xfrm flipH="1" rot="10800000">
            <a:off x="116870" y="3634800"/>
            <a:ext cx="639600" cy="128700"/>
          </a:xfrm>
          <a:prstGeom prst="straightConnector1">
            <a:avLst/>
          </a:prstGeom>
          <a:noFill/>
          <a:ln cap="flat" cmpd="sng" w="9525">
            <a:solidFill>
              <a:schemeClr val="dk2"/>
            </a:solidFill>
            <a:prstDash val="solid"/>
            <a:round/>
            <a:headEnd len="med" w="med" type="none"/>
            <a:tailEnd len="med" w="med" type="none"/>
          </a:ln>
        </p:spPr>
      </p:cxnSp>
      <p:cxnSp>
        <p:nvCxnSpPr>
          <p:cNvPr id="1640" name="Google Shape;1640;p55"/>
          <p:cNvCxnSpPr>
            <a:stCxn id="1630" idx="0"/>
            <a:endCxn id="1624" idx="2"/>
          </p:cNvCxnSpPr>
          <p:nvPr/>
        </p:nvCxnSpPr>
        <p:spPr>
          <a:xfrm flipH="1" rot="10800000">
            <a:off x="480270" y="3634800"/>
            <a:ext cx="504900" cy="128700"/>
          </a:xfrm>
          <a:prstGeom prst="straightConnector1">
            <a:avLst/>
          </a:prstGeom>
          <a:noFill/>
          <a:ln cap="flat" cmpd="sng" w="9525">
            <a:solidFill>
              <a:schemeClr val="dk2"/>
            </a:solidFill>
            <a:prstDash val="solid"/>
            <a:round/>
            <a:headEnd len="med" w="med" type="none"/>
            <a:tailEnd len="med" w="med" type="none"/>
          </a:ln>
        </p:spPr>
      </p:cxnSp>
      <p:cxnSp>
        <p:nvCxnSpPr>
          <p:cNvPr id="1641" name="Google Shape;1641;p55"/>
          <p:cNvCxnSpPr>
            <a:stCxn id="1632" idx="0"/>
            <a:endCxn id="1628" idx="2"/>
          </p:cNvCxnSpPr>
          <p:nvPr/>
        </p:nvCxnSpPr>
        <p:spPr>
          <a:xfrm flipH="1" rot="10800000">
            <a:off x="1166095" y="3634800"/>
            <a:ext cx="276300" cy="128700"/>
          </a:xfrm>
          <a:prstGeom prst="straightConnector1">
            <a:avLst/>
          </a:prstGeom>
          <a:noFill/>
          <a:ln cap="flat" cmpd="sng" w="9525">
            <a:solidFill>
              <a:schemeClr val="dk2"/>
            </a:solidFill>
            <a:prstDash val="solid"/>
            <a:round/>
            <a:headEnd len="med" w="med" type="none"/>
            <a:tailEnd len="med" w="med" type="none"/>
          </a:ln>
        </p:spPr>
      </p:cxnSp>
      <p:cxnSp>
        <p:nvCxnSpPr>
          <p:cNvPr id="1642" name="Google Shape;1642;p55"/>
          <p:cNvCxnSpPr>
            <a:stCxn id="1633" idx="0"/>
            <a:endCxn id="1634" idx="2"/>
          </p:cNvCxnSpPr>
          <p:nvPr/>
        </p:nvCxnSpPr>
        <p:spPr>
          <a:xfrm flipH="1" rot="10800000">
            <a:off x="1493095" y="3634800"/>
            <a:ext cx="177900" cy="128700"/>
          </a:xfrm>
          <a:prstGeom prst="straightConnector1">
            <a:avLst/>
          </a:prstGeom>
          <a:noFill/>
          <a:ln cap="flat" cmpd="sng" w="9525">
            <a:solidFill>
              <a:schemeClr val="dk2"/>
            </a:solidFill>
            <a:prstDash val="solid"/>
            <a:round/>
            <a:headEnd len="med" w="med" type="none"/>
            <a:tailEnd len="med" w="med" type="none"/>
          </a:ln>
        </p:spPr>
      </p:cxnSp>
      <p:cxnSp>
        <p:nvCxnSpPr>
          <p:cNvPr id="1643" name="Google Shape;1643;p55"/>
          <p:cNvCxnSpPr>
            <a:stCxn id="1638" idx="0"/>
            <a:endCxn id="1637" idx="2"/>
          </p:cNvCxnSpPr>
          <p:nvPr/>
        </p:nvCxnSpPr>
        <p:spPr>
          <a:xfrm rot="10800000">
            <a:off x="1899580" y="3634800"/>
            <a:ext cx="12600" cy="128700"/>
          </a:xfrm>
          <a:prstGeom prst="straightConnector1">
            <a:avLst/>
          </a:prstGeom>
          <a:noFill/>
          <a:ln cap="flat" cmpd="sng" w="9525">
            <a:solidFill>
              <a:schemeClr val="dk2"/>
            </a:solidFill>
            <a:prstDash val="solid"/>
            <a:round/>
            <a:headEnd len="med" w="med" type="none"/>
            <a:tailEnd len="med" w="med" type="none"/>
          </a:ln>
        </p:spPr>
      </p:cxnSp>
      <p:cxnSp>
        <p:nvCxnSpPr>
          <p:cNvPr id="1644" name="Google Shape;1644;p55"/>
          <p:cNvCxnSpPr>
            <a:stCxn id="1631" idx="0"/>
            <a:endCxn id="1625" idx="2"/>
          </p:cNvCxnSpPr>
          <p:nvPr/>
        </p:nvCxnSpPr>
        <p:spPr>
          <a:xfrm flipH="1" rot="10800000">
            <a:off x="835945" y="3634800"/>
            <a:ext cx="377700" cy="128700"/>
          </a:xfrm>
          <a:prstGeom prst="straightConnector1">
            <a:avLst/>
          </a:prstGeom>
          <a:noFill/>
          <a:ln cap="flat" cmpd="sng" w="9525">
            <a:solidFill>
              <a:schemeClr val="dk2"/>
            </a:solidFill>
            <a:prstDash val="solid"/>
            <a:round/>
            <a:headEnd len="med" w="med" type="none"/>
            <a:tailEnd len="med" w="med" type="none"/>
          </a:ln>
        </p:spPr>
      </p:cxnSp>
      <p:sp>
        <p:nvSpPr>
          <p:cNvPr id="1645" name="Google Shape;1645;p55"/>
          <p:cNvSpPr/>
          <p:nvPr/>
        </p:nvSpPr>
        <p:spPr>
          <a:xfrm>
            <a:off x="7027176" y="2177400"/>
            <a:ext cx="200100" cy="179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646" name="Google Shape;1646;p55"/>
          <p:cNvSpPr/>
          <p:nvPr/>
        </p:nvSpPr>
        <p:spPr>
          <a:xfrm>
            <a:off x="7027176" y="2427825"/>
            <a:ext cx="200100" cy="17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5"/>
          <p:cNvSpPr/>
          <p:nvPr/>
        </p:nvSpPr>
        <p:spPr>
          <a:xfrm>
            <a:off x="7027176" y="2678250"/>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7027176" y="2928675"/>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7027176" y="3179100"/>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5"/>
          <p:cNvSpPr/>
          <p:nvPr/>
        </p:nvSpPr>
        <p:spPr>
          <a:xfrm>
            <a:off x="7027176" y="3429525"/>
            <a:ext cx="200100" cy="17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txBox="1"/>
          <p:nvPr/>
        </p:nvSpPr>
        <p:spPr>
          <a:xfrm>
            <a:off x="7346395" y="2177400"/>
            <a:ext cx="53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1652" name="Google Shape;1652;p55"/>
          <p:cNvSpPr txBox="1"/>
          <p:nvPr/>
        </p:nvSpPr>
        <p:spPr>
          <a:xfrm>
            <a:off x="7346402" y="243034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experience</a:t>
            </a:r>
            <a:endParaRPr sz="1000">
              <a:latin typeface="Lato"/>
              <a:ea typeface="Lato"/>
              <a:cs typeface="Lato"/>
              <a:sym typeface="Lato"/>
            </a:endParaRPr>
          </a:p>
        </p:txBody>
      </p:sp>
      <p:sp>
        <p:nvSpPr>
          <p:cNvPr id="1653" name="Google Shape;1653;p55"/>
          <p:cNvSpPr txBox="1"/>
          <p:nvPr/>
        </p:nvSpPr>
        <p:spPr>
          <a:xfrm>
            <a:off x="7346402" y="268329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crocodile</a:t>
            </a:r>
            <a:endParaRPr sz="1000">
              <a:latin typeface="Lato"/>
              <a:ea typeface="Lato"/>
              <a:cs typeface="Lato"/>
              <a:sym typeface="Lato"/>
            </a:endParaRPr>
          </a:p>
        </p:txBody>
      </p:sp>
      <p:sp>
        <p:nvSpPr>
          <p:cNvPr id="1654" name="Google Shape;1654;p55"/>
          <p:cNvSpPr txBox="1"/>
          <p:nvPr/>
        </p:nvSpPr>
        <p:spPr>
          <a:xfrm>
            <a:off x="7346402" y="293623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culture</a:t>
            </a:r>
            <a:endParaRPr sz="1000">
              <a:latin typeface="Lato"/>
              <a:ea typeface="Lato"/>
              <a:cs typeface="Lato"/>
              <a:sym typeface="Lato"/>
            </a:endParaRPr>
          </a:p>
        </p:txBody>
      </p:sp>
      <p:sp>
        <p:nvSpPr>
          <p:cNvPr id="1655" name="Google Shape;1655;p55"/>
          <p:cNvSpPr txBox="1"/>
          <p:nvPr/>
        </p:nvSpPr>
        <p:spPr>
          <a:xfrm>
            <a:off x="7346402" y="318918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understand</a:t>
            </a:r>
            <a:endParaRPr sz="1000">
              <a:latin typeface="Lato"/>
              <a:ea typeface="Lato"/>
              <a:cs typeface="Lato"/>
              <a:sym typeface="Lato"/>
            </a:endParaRPr>
          </a:p>
        </p:txBody>
      </p:sp>
      <p:sp>
        <p:nvSpPr>
          <p:cNvPr id="1656" name="Google Shape;1656;p55"/>
          <p:cNvSpPr txBox="1"/>
          <p:nvPr/>
        </p:nvSpPr>
        <p:spPr>
          <a:xfrm>
            <a:off x="7346402" y="34421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broadband</a:t>
            </a:r>
            <a:endParaRPr sz="1000">
              <a:latin typeface="Lato"/>
              <a:ea typeface="Lato"/>
              <a:cs typeface="Lato"/>
              <a:sym typeface="Lato"/>
            </a:endParaRPr>
          </a:p>
        </p:txBody>
      </p:sp>
      <p:sp>
        <p:nvSpPr>
          <p:cNvPr id="1657" name="Google Shape;1657;p55"/>
          <p:cNvSpPr/>
          <p:nvPr/>
        </p:nvSpPr>
        <p:spPr>
          <a:xfrm>
            <a:off x="2028026" y="3455575"/>
            <a:ext cx="200100" cy="179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5"/>
          <p:cNvSpPr txBox="1"/>
          <p:nvPr/>
        </p:nvSpPr>
        <p:spPr>
          <a:xfrm>
            <a:off x="2054830" y="3763500"/>
            <a:ext cx="74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cxnSp>
        <p:nvCxnSpPr>
          <p:cNvPr id="1659" name="Google Shape;1659;p55"/>
          <p:cNvCxnSpPr>
            <a:stCxn id="1658" idx="0"/>
            <a:endCxn id="1657" idx="2"/>
          </p:cNvCxnSpPr>
          <p:nvPr/>
        </p:nvCxnSpPr>
        <p:spPr>
          <a:xfrm rot="10800000">
            <a:off x="2128180" y="3634800"/>
            <a:ext cx="297900" cy="128700"/>
          </a:xfrm>
          <a:prstGeom prst="straightConnector1">
            <a:avLst/>
          </a:prstGeom>
          <a:noFill/>
          <a:ln cap="flat" cmpd="sng" w="9525">
            <a:solidFill>
              <a:schemeClr val="dk2"/>
            </a:solidFill>
            <a:prstDash val="solid"/>
            <a:round/>
            <a:headEnd len="med" w="med" type="none"/>
            <a:tailEnd len="med" w="med" type="none"/>
          </a:ln>
        </p:spPr>
      </p:cxnSp>
      <p:sp>
        <p:nvSpPr>
          <p:cNvPr id="1660" name="Google Shape;1660;p55"/>
          <p:cNvSpPr/>
          <p:nvPr/>
        </p:nvSpPr>
        <p:spPr>
          <a:xfrm>
            <a:off x="7027176" y="369507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5"/>
          <p:cNvSpPr txBox="1"/>
          <p:nvPr/>
        </p:nvSpPr>
        <p:spPr>
          <a:xfrm>
            <a:off x="7346402" y="37076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with</a:t>
            </a:r>
            <a:endParaRPr sz="1000">
              <a:latin typeface="Lato"/>
              <a:ea typeface="Lato"/>
              <a:cs typeface="Lato"/>
              <a:sym typeface="Lato"/>
            </a:endParaRPr>
          </a:p>
        </p:txBody>
      </p:sp>
      <p:sp>
        <p:nvSpPr>
          <p:cNvPr id="1662" name="Google Shape;1662;p55"/>
          <p:cNvSpPr/>
          <p:nvPr/>
        </p:nvSpPr>
        <p:spPr>
          <a:xfrm>
            <a:off x="7027176" y="396062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5"/>
          <p:cNvSpPr txBox="1"/>
          <p:nvPr/>
        </p:nvSpPr>
        <p:spPr>
          <a:xfrm>
            <a:off x="7346402" y="39732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reconnect</a:t>
            </a:r>
            <a:endParaRPr sz="1000">
              <a:latin typeface="Lato"/>
              <a:ea typeface="Lato"/>
              <a:cs typeface="Lato"/>
              <a:sym typeface="Lato"/>
            </a:endParaRPr>
          </a:p>
        </p:txBody>
      </p:sp>
      <p:sp>
        <p:nvSpPr>
          <p:cNvPr id="1664" name="Google Shape;1664;p55"/>
          <p:cNvSpPr/>
          <p:nvPr/>
        </p:nvSpPr>
        <p:spPr>
          <a:xfrm>
            <a:off x="7027176" y="4226175"/>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5"/>
          <p:cNvSpPr txBox="1"/>
          <p:nvPr/>
        </p:nvSpPr>
        <p:spPr>
          <a:xfrm>
            <a:off x="7346402" y="42387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1666" name="Google Shape;1666;p55"/>
          <p:cNvSpPr/>
          <p:nvPr/>
        </p:nvSpPr>
        <p:spPr>
          <a:xfrm>
            <a:off x="7027176" y="4484378"/>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5"/>
          <p:cNvSpPr txBox="1"/>
          <p:nvPr/>
        </p:nvSpPr>
        <p:spPr>
          <a:xfrm>
            <a:off x="7346402" y="4496978"/>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a:t>
            </a:r>
            <a:endParaRPr sz="100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56"/>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ChatGPT work?</a:t>
            </a:r>
            <a:endParaRPr/>
          </a:p>
        </p:txBody>
      </p:sp>
      <p:sp>
        <p:nvSpPr>
          <p:cNvPr id="1673" name="Google Shape;1673;p56"/>
          <p:cNvSpPr/>
          <p:nvPr/>
        </p:nvSpPr>
        <p:spPr>
          <a:xfrm>
            <a:off x="2887725" y="2329550"/>
            <a:ext cx="3422100" cy="2058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t>ChatGPT</a:t>
            </a:r>
            <a:endParaRPr sz="3200"/>
          </a:p>
        </p:txBody>
      </p:sp>
      <p:sp>
        <p:nvSpPr>
          <p:cNvPr id="1674" name="Google Shape;1674;p56"/>
          <p:cNvSpPr/>
          <p:nvPr/>
        </p:nvSpPr>
        <p:spPr>
          <a:xfrm>
            <a:off x="4278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6564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8850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txBox="1"/>
          <p:nvPr/>
        </p:nvSpPr>
        <p:spPr>
          <a:xfrm>
            <a:off x="722975" y="3083314"/>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(embedding)</a:t>
            </a:r>
            <a:endParaRPr>
              <a:latin typeface="Lato"/>
              <a:ea typeface="Lato"/>
              <a:cs typeface="Lato"/>
              <a:sym typeface="Lato"/>
            </a:endParaRPr>
          </a:p>
        </p:txBody>
      </p:sp>
      <p:sp>
        <p:nvSpPr>
          <p:cNvPr id="1678" name="Google Shape;1678;p56"/>
          <p:cNvSpPr/>
          <p:nvPr/>
        </p:nvSpPr>
        <p:spPr>
          <a:xfrm rot="-5400000">
            <a:off x="2431775" y="3429775"/>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11136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txBox="1"/>
          <p:nvPr/>
        </p:nvSpPr>
        <p:spPr>
          <a:xfrm>
            <a:off x="16820" y="3763500"/>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1681" name="Google Shape;1681;p56"/>
          <p:cNvSpPr txBox="1"/>
          <p:nvPr/>
        </p:nvSpPr>
        <p:spPr>
          <a:xfrm>
            <a:off x="197025" y="3763500"/>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traveled</a:t>
            </a:r>
            <a:endParaRPr sz="1000">
              <a:latin typeface="Lato"/>
              <a:ea typeface="Lato"/>
              <a:cs typeface="Lato"/>
              <a:sym typeface="Lato"/>
            </a:endParaRPr>
          </a:p>
        </p:txBody>
      </p:sp>
      <p:sp>
        <p:nvSpPr>
          <p:cNvPr id="1682" name="Google Shape;1682;p56"/>
          <p:cNvSpPr txBox="1"/>
          <p:nvPr/>
        </p:nvSpPr>
        <p:spPr>
          <a:xfrm>
            <a:off x="597341"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683" name="Google Shape;1683;p56"/>
          <p:cNvSpPr txBox="1"/>
          <p:nvPr/>
        </p:nvSpPr>
        <p:spPr>
          <a:xfrm>
            <a:off x="888295"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a:t>
            </a:r>
            <a:endParaRPr sz="1000">
              <a:latin typeface="Lato"/>
              <a:ea typeface="Lato"/>
              <a:cs typeface="Lato"/>
              <a:sym typeface="Lato"/>
            </a:endParaRPr>
          </a:p>
        </p:txBody>
      </p:sp>
      <p:sp>
        <p:nvSpPr>
          <p:cNvPr id="1684" name="Google Shape;1684;p56"/>
          <p:cNvSpPr txBox="1"/>
          <p:nvPr/>
        </p:nvSpPr>
        <p:spPr>
          <a:xfrm>
            <a:off x="1161297" y="3763500"/>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685" name="Google Shape;1685;p56"/>
          <p:cNvSpPr/>
          <p:nvPr/>
        </p:nvSpPr>
        <p:spPr>
          <a:xfrm>
            <a:off x="1342226" y="3455575"/>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rot="-5400000">
            <a:off x="6565675" y="3429775"/>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txBox="1"/>
          <p:nvPr/>
        </p:nvSpPr>
        <p:spPr>
          <a:xfrm>
            <a:off x="6461225" y="1629450"/>
            <a:ext cx="20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 (softmax)</a:t>
            </a:r>
            <a:endParaRPr>
              <a:latin typeface="Lato"/>
              <a:ea typeface="Lato"/>
              <a:cs typeface="Lato"/>
              <a:sym typeface="Lato"/>
            </a:endParaRPr>
          </a:p>
        </p:txBody>
      </p:sp>
      <p:sp>
        <p:nvSpPr>
          <p:cNvPr id="1688" name="Google Shape;1688;p56"/>
          <p:cNvSpPr/>
          <p:nvPr/>
        </p:nvSpPr>
        <p:spPr>
          <a:xfrm>
            <a:off x="1570826" y="3455575"/>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txBox="1"/>
          <p:nvPr/>
        </p:nvSpPr>
        <p:spPr>
          <a:xfrm>
            <a:off x="1390722" y="3763500"/>
            <a:ext cx="74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understand</a:t>
            </a:r>
            <a:endParaRPr sz="1000">
              <a:latin typeface="Lato"/>
              <a:ea typeface="Lato"/>
              <a:cs typeface="Lato"/>
              <a:sym typeface="Lato"/>
            </a:endParaRPr>
          </a:p>
        </p:txBody>
      </p:sp>
      <p:cxnSp>
        <p:nvCxnSpPr>
          <p:cNvPr id="1690" name="Google Shape;1690;p56"/>
          <p:cNvCxnSpPr>
            <a:stCxn id="1680" idx="0"/>
            <a:endCxn id="1674" idx="2"/>
          </p:cNvCxnSpPr>
          <p:nvPr/>
        </p:nvCxnSpPr>
        <p:spPr>
          <a:xfrm flipH="1" rot="10800000">
            <a:off x="116870" y="3634800"/>
            <a:ext cx="411000" cy="128700"/>
          </a:xfrm>
          <a:prstGeom prst="straightConnector1">
            <a:avLst/>
          </a:prstGeom>
          <a:noFill/>
          <a:ln cap="flat" cmpd="sng" w="9525">
            <a:solidFill>
              <a:schemeClr val="dk2"/>
            </a:solidFill>
            <a:prstDash val="solid"/>
            <a:round/>
            <a:headEnd len="med" w="med" type="none"/>
            <a:tailEnd len="med" w="med" type="none"/>
          </a:ln>
        </p:spPr>
      </p:cxnSp>
      <p:cxnSp>
        <p:nvCxnSpPr>
          <p:cNvPr id="1691" name="Google Shape;1691;p56"/>
          <p:cNvCxnSpPr>
            <a:stCxn id="1681" idx="0"/>
            <a:endCxn id="1675" idx="2"/>
          </p:cNvCxnSpPr>
          <p:nvPr/>
        </p:nvCxnSpPr>
        <p:spPr>
          <a:xfrm flipH="1" rot="10800000">
            <a:off x="463275" y="3634800"/>
            <a:ext cx="293100" cy="128700"/>
          </a:xfrm>
          <a:prstGeom prst="straightConnector1">
            <a:avLst/>
          </a:prstGeom>
          <a:noFill/>
          <a:ln cap="flat" cmpd="sng" w="9525">
            <a:solidFill>
              <a:schemeClr val="dk2"/>
            </a:solidFill>
            <a:prstDash val="solid"/>
            <a:round/>
            <a:headEnd len="med" w="med" type="none"/>
            <a:tailEnd len="med" w="med" type="none"/>
          </a:ln>
        </p:spPr>
      </p:cxnSp>
      <p:cxnSp>
        <p:nvCxnSpPr>
          <p:cNvPr id="1692" name="Google Shape;1692;p56"/>
          <p:cNvCxnSpPr>
            <a:stCxn id="1683" idx="0"/>
            <a:endCxn id="1679" idx="2"/>
          </p:cNvCxnSpPr>
          <p:nvPr/>
        </p:nvCxnSpPr>
        <p:spPr>
          <a:xfrm flipH="1" rot="10800000">
            <a:off x="1089895" y="3634800"/>
            <a:ext cx="123900" cy="128700"/>
          </a:xfrm>
          <a:prstGeom prst="straightConnector1">
            <a:avLst/>
          </a:prstGeom>
          <a:noFill/>
          <a:ln cap="flat" cmpd="sng" w="9525">
            <a:solidFill>
              <a:schemeClr val="dk2"/>
            </a:solidFill>
            <a:prstDash val="solid"/>
            <a:round/>
            <a:headEnd len="med" w="med" type="none"/>
            <a:tailEnd len="med" w="med" type="none"/>
          </a:ln>
        </p:spPr>
      </p:cxnSp>
      <p:cxnSp>
        <p:nvCxnSpPr>
          <p:cNvPr id="1693" name="Google Shape;1693;p56"/>
          <p:cNvCxnSpPr>
            <a:stCxn id="1684" idx="0"/>
            <a:endCxn id="1685" idx="2"/>
          </p:cNvCxnSpPr>
          <p:nvPr/>
        </p:nvCxnSpPr>
        <p:spPr>
          <a:xfrm flipH="1" rot="10800000">
            <a:off x="1362897" y="3634800"/>
            <a:ext cx="79500" cy="128700"/>
          </a:xfrm>
          <a:prstGeom prst="straightConnector1">
            <a:avLst/>
          </a:prstGeom>
          <a:noFill/>
          <a:ln cap="flat" cmpd="sng" w="9525">
            <a:solidFill>
              <a:schemeClr val="dk2"/>
            </a:solidFill>
            <a:prstDash val="solid"/>
            <a:round/>
            <a:headEnd len="med" w="med" type="none"/>
            <a:tailEnd len="med" w="med" type="none"/>
          </a:ln>
        </p:spPr>
      </p:cxnSp>
      <p:cxnSp>
        <p:nvCxnSpPr>
          <p:cNvPr id="1694" name="Google Shape;1694;p56"/>
          <p:cNvCxnSpPr>
            <a:stCxn id="1689" idx="0"/>
            <a:endCxn id="1688" idx="2"/>
          </p:cNvCxnSpPr>
          <p:nvPr/>
        </p:nvCxnSpPr>
        <p:spPr>
          <a:xfrm rot="10800000">
            <a:off x="1670772" y="3634800"/>
            <a:ext cx="91200" cy="128700"/>
          </a:xfrm>
          <a:prstGeom prst="straightConnector1">
            <a:avLst/>
          </a:prstGeom>
          <a:noFill/>
          <a:ln cap="flat" cmpd="sng" w="9525">
            <a:solidFill>
              <a:schemeClr val="dk2"/>
            </a:solidFill>
            <a:prstDash val="solid"/>
            <a:round/>
            <a:headEnd len="med" w="med" type="none"/>
            <a:tailEnd len="med" w="med" type="none"/>
          </a:ln>
        </p:spPr>
      </p:cxnSp>
      <p:cxnSp>
        <p:nvCxnSpPr>
          <p:cNvPr id="1695" name="Google Shape;1695;p56"/>
          <p:cNvCxnSpPr>
            <a:stCxn id="1682" idx="0"/>
            <a:endCxn id="1676" idx="2"/>
          </p:cNvCxnSpPr>
          <p:nvPr/>
        </p:nvCxnSpPr>
        <p:spPr>
          <a:xfrm flipH="1" rot="10800000">
            <a:off x="798941" y="3634800"/>
            <a:ext cx="186000" cy="128700"/>
          </a:xfrm>
          <a:prstGeom prst="straightConnector1">
            <a:avLst/>
          </a:prstGeom>
          <a:noFill/>
          <a:ln cap="flat" cmpd="sng" w="9525">
            <a:solidFill>
              <a:schemeClr val="dk2"/>
            </a:solidFill>
            <a:prstDash val="solid"/>
            <a:round/>
            <a:headEnd len="med" w="med" type="none"/>
            <a:tailEnd len="med" w="med" type="none"/>
          </a:ln>
        </p:spPr>
      </p:cxnSp>
      <p:sp>
        <p:nvSpPr>
          <p:cNvPr id="1696" name="Google Shape;1696;p56"/>
          <p:cNvSpPr/>
          <p:nvPr/>
        </p:nvSpPr>
        <p:spPr>
          <a:xfrm>
            <a:off x="7027176" y="2177400"/>
            <a:ext cx="200100" cy="179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697" name="Google Shape;1697;p56"/>
          <p:cNvSpPr/>
          <p:nvPr/>
        </p:nvSpPr>
        <p:spPr>
          <a:xfrm>
            <a:off x="7027176" y="242782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7027176" y="2678250"/>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7027176" y="292867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7027176" y="3179100"/>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7027176" y="342952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txBox="1"/>
          <p:nvPr/>
        </p:nvSpPr>
        <p:spPr>
          <a:xfrm>
            <a:off x="7346395" y="2177400"/>
            <a:ext cx="53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1703" name="Google Shape;1703;p56"/>
          <p:cNvSpPr txBox="1"/>
          <p:nvPr/>
        </p:nvSpPr>
        <p:spPr>
          <a:xfrm>
            <a:off x="7346402" y="243034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experience</a:t>
            </a:r>
            <a:endParaRPr sz="1000">
              <a:latin typeface="Lato"/>
              <a:ea typeface="Lato"/>
              <a:cs typeface="Lato"/>
              <a:sym typeface="Lato"/>
            </a:endParaRPr>
          </a:p>
        </p:txBody>
      </p:sp>
      <p:sp>
        <p:nvSpPr>
          <p:cNvPr id="1704" name="Google Shape;1704;p56"/>
          <p:cNvSpPr txBox="1"/>
          <p:nvPr/>
        </p:nvSpPr>
        <p:spPr>
          <a:xfrm>
            <a:off x="7346402" y="268329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crocodile</a:t>
            </a:r>
            <a:endParaRPr sz="1000">
              <a:latin typeface="Lato"/>
              <a:ea typeface="Lato"/>
              <a:cs typeface="Lato"/>
              <a:sym typeface="Lato"/>
            </a:endParaRPr>
          </a:p>
        </p:txBody>
      </p:sp>
      <p:sp>
        <p:nvSpPr>
          <p:cNvPr id="1705" name="Google Shape;1705;p56"/>
          <p:cNvSpPr txBox="1"/>
          <p:nvPr/>
        </p:nvSpPr>
        <p:spPr>
          <a:xfrm>
            <a:off x="7346402" y="293623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culture</a:t>
            </a:r>
            <a:endParaRPr sz="1000">
              <a:latin typeface="Lato"/>
              <a:ea typeface="Lato"/>
              <a:cs typeface="Lato"/>
              <a:sym typeface="Lato"/>
            </a:endParaRPr>
          </a:p>
        </p:txBody>
      </p:sp>
      <p:sp>
        <p:nvSpPr>
          <p:cNvPr id="1706" name="Google Shape;1706;p56"/>
          <p:cNvSpPr txBox="1"/>
          <p:nvPr/>
        </p:nvSpPr>
        <p:spPr>
          <a:xfrm>
            <a:off x="7346402" y="318918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understand</a:t>
            </a:r>
            <a:endParaRPr sz="1000">
              <a:latin typeface="Lato"/>
              <a:ea typeface="Lato"/>
              <a:cs typeface="Lato"/>
              <a:sym typeface="Lato"/>
            </a:endParaRPr>
          </a:p>
        </p:txBody>
      </p:sp>
      <p:sp>
        <p:nvSpPr>
          <p:cNvPr id="1707" name="Google Shape;1707;p56"/>
          <p:cNvSpPr txBox="1"/>
          <p:nvPr/>
        </p:nvSpPr>
        <p:spPr>
          <a:xfrm>
            <a:off x="7346402" y="34421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broadband</a:t>
            </a:r>
            <a:endParaRPr sz="1000">
              <a:latin typeface="Lato"/>
              <a:ea typeface="Lato"/>
              <a:cs typeface="Lato"/>
              <a:sym typeface="Lato"/>
            </a:endParaRPr>
          </a:p>
        </p:txBody>
      </p:sp>
      <p:sp>
        <p:nvSpPr>
          <p:cNvPr id="1708" name="Google Shape;1708;p56"/>
          <p:cNvSpPr/>
          <p:nvPr/>
        </p:nvSpPr>
        <p:spPr>
          <a:xfrm>
            <a:off x="1799426" y="3455575"/>
            <a:ext cx="200100" cy="179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txBox="1"/>
          <p:nvPr/>
        </p:nvSpPr>
        <p:spPr>
          <a:xfrm>
            <a:off x="1841031" y="3763500"/>
            <a:ext cx="74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cxnSp>
        <p:nvCxnSpPr>
          <p:cNvPr id="1710" name="Google Shape;1710;p56"/>
          <p:cNvCxnSpPr>
            <a:stCxn id="1709" idx="0"/>
            <a:endCxn id="1708" idx="2"/>
          </p:cNvCxnSpPr>
          <p:nvPr/>
        </p:nvCxnSpPr>
        <p:spPr>
          <a:xfrm rot="10800000">
            <a:off x="1899381" y="3634800"/>
            <a:ext cx="312900" cy="128700"/>
          </a:xfrm>
          <a:prstGeom prst="straightConnector1">
            <a:avLst/>
          </a:prstGeom>
          <a:noFill/>
          <a:ln cap="flat" cmpd="sng" w="9525">
            <a:solidFill>
              <a:schemeClr val="dk2"/>
            </a:solidFill>
            <a:prstDash val="solid"/>
            <a:round/>
            <a:headEnd len="med" w="med" type="none"/>
            <a:tailEnd len="med" w="med" type="none"/>
          </a:ln>
        </p:spPr>
      </p:cxnSp>
      <p:sp>
        <p:nvSpPr>
          <p:cNvPr id="1711" name="Google Shape;1711;p56"/>
          <p:cNvSpPr/>
          <p:nvPr/>
        </p:nvSpPr>
        <p:spPr>
          <a:xfrm>
            <a:off x="7027176" y="369507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txBox="1"/>
          <p:nvPr/>
        </p:nvSpPr>
        <p:spPr>
          <a:xfrm>
            <a:off x="7346402" y="37076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with</a:t>
            </a:r>
            <a:endParaRPr sz="1000">
              <a:latin typeface="Lato"/>
              <a:ea typeface="Lato"/>
              <a:cs typeface="Lato"/>
              <a:sym typeface="Lato"/>
            </a:endParaRPr>
          </a:p>
        </p:txBody>
      </p:sp>
      <p:sp>
        <p:nvSpPr>
          <p:cNvPr id="1713" name="Google Shape;1713;p56"/>
          <p:cNvSpPr/>
          <p:nvPr/>
        </p:nvSpPr>
        <p:spPr>
          <a:xfrm>
            <a:off x="7027176" y="396062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txBox="1"/>
          <p:nvPr/>
        </p:nvSpPr>
        <p:spPr>
          <a:xfrm>
            <a:off x="7346402" y="39732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reconnect</a:t>
            </a:r>
            <a:endParaRPr sz="1000">
              <a:latin typeface="Lato"/>
              <a:ea typeface="Lato"/>
              <a:cs typeface="Lato"/>
              <a:sym typeface="Lato"/>
            </a:endParaRPr>
          </a:p>
        </p:txBody>
      </p:sp>
      <p:sp>
        <p:nvSpPr>
          <p:cNvPr id="1715" name="Google Shape;1715;p56"/>
          <p:cNvSpPr/>
          <p:nvPr/>
        </p:nvSpPr>
        <p:spPr>
          <a:xfrm>
            <a:off x="7027176" y="4226175"/>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txBox="1"/>
          <p:nvPr/>
        </p:nvSpPr>
        <p:spPr>
          <a:xfrm>
            <a:off x="7346402" y="42387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1717" name="Google Shape;1717;p56"/>
          <p:cNvSpPr/>
          <p:nvPr/>
        </p:nvSpPr>
        <p:spPr>
          <a:xfrm>
            <a:off x="2027578" y="3454674"/>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txBox="1"/>
          <p:nvPr/>
        </p:nvSpPr>
        <p:spPr>
          <a:xfrm>
            <a:off x="2207230" y="3763500"/>
            <a:ext cx="74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culture</a:t>
            </a:r>
            <a:endParaRPr sz="1000">
              <a:latin typeface="Lato"/>
              <a:ea typeface="Lato"/>
              <a:cs typeface="Lato"/>
              <a:sym typeface="Lato"/>
            </a:endParaRPr>
          </a:p>
        </p:txBody>
      </p:sp>
      <p:cxnSp>
        <p:nvCxnSpPr>
          <p:cNvPr id="1719" name="Google Shape;1719;p56"/>
          <p:cNvCxnSpPr>
            <a:stCxn id="1717" idx="2"/>
            <a:endCxn id="1718" idx="0"/>
          </p:cNvCxnSpPr>
          <p:nvPr/>
        </p:nvCxnSpPr>
        <p:spPr>
          <a:xfrm>
            <a:off x="2127628" y="3633774"/>
            <a:ext cx="450900" cy="1296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56"/>
          <p:cNvSpPr/>
          <p:nvPr/>
        </p:nvSpPr>
        <p:spPr>
          <a:xfrm>
            <a:off x="7027176" y="4484378"/>
            <a:ext cx="200100" cy="1791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txBox="1"/>
          <p:nvPr/>
        </p:nvSpPr>
        <p:spPr>
          <a:xfrm>
            <a:off x="7346402" y="4496978"/>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a:t>
            </a:r>
            <a:endParaRPr sz="100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57"/>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magic of AI</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58"/>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So…what?</a:t>
            </a:r>
            <a:endParaRPr/>
          </a:p>
        </p:txBody>
      </p:sp>
      <p:sp>
        <p:nvSpPr>
          <p:cNvPr id="1732" name="Google Shape;1732;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For the last decade, researchers have improving LLMs</a:t>
            </a:r>
            <a:endParaRPr/>
          </a:p>
          <a:p>
            <a:pPr indent="-311150" lvl="0" marL="457200" rtl="0" algn="l">
              <a:spcBef>
                <a:spcPts val="0"/>
              </a:spcBef>
              <a:spcAft>
                <a:spcPts val="0"/>
              </a:spcAft>
              <a:buSzPts val="1300"/>
              <a:buChar char="●"/>
            </a:pPr>
            <a:r>
              <a:rPr lang="en"/>
              <a:t>The pace of progress is fast</a:t>
            </a:r>
            <a:endParaRPr/>
          </a:p>
          <a:p>
            <a:pPr indent="-298450" lvl="1" marL="914400" rtl="0" algn="l">
              <a:spcBef>
                <a:spcPts val="0"/>
              </a:spcBef>
              <a:spcAft>
                <a:spcPts val="0"/>
              </a:spcAft>
              <a:buSzPts val="1100"/>
              <a:buChar char="○"/>
            </a:pPr>
            <a:r>
              <a:rPr lang="en"/>
              <a:t>Word2Vec embeddings came about in 2013 (Mikolov et al., “Distributed representations of words and phrases and their compositionality”)</a:t>
            </a:r>
            <a:endParaRPr/>
          </a:p>
          <a:p>
            <a:pPr indent="-298450" lvl="1" marL="914400" rtl="0" algn="l">
              <a:spcBef>
                <a:spcPts val="0"/>
              </a:spcBef>
              <a:spcAft>
                <a:spcPts val="0"/>
              </a:spcAft>
              <a:buSzPts val="1100"/>
              <a:buChar char="○"/>
            </a:pPr>
            <a:r>
              <a:rPr lang="en"/>
              <a:t>Transformers came about in 2017 (Vaswani et al., “Attention Is All You Need”)</a:t>
            </a:r>
            <a:endParaRPr/>
          </a:p>
          <a:p>
            <a:pPr indent="-298450" lvl="1" marL="914400" rtl="0" algn="l">
              <a:spcBef>
                <a:spcPts val="0"/>
              </a:spcBef>
              <a:spcAft>
                <a:spcPts val="0"/>
              </a:spcAft>
              <a:buSzPts val="1100"/>
              <a:buChar char="○"/>
            </a:pPr>
            <a:r>
              <a:rPr lang="en"/>
              <a:t>ChatGPT released on November 30, 2022</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59"/>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Emergent qualities</a:t>
            </a:r>
            <a:endParaRPr/>
          </a:p>
        </p:txBody>
      </p:sp>
      <p:sp>
        <p:nvSpPr>
          <p:cNvPr id="1738" name="Google Shape;1738;p59"/>
          <p:cNvSpPr txBox="1"/>
          <p:nvPr>
            <p:ph idx="1" type="body"/>
          </p:nvPr>
        </p:nvSpPr>
        <p:spPr>
          <a:xfrm>
            <a:off x="436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LLMs can do things that they were never trained to do</a:t>
            </a:r>
            <a:endParaRPr/>
          </a:p>
          <a:p>
            <a:pPr indent="-311150" lvl="0" marL="457200" rtl="0" algn="l">
              <a:spcBef>
                <a:spcPts val="0"/>
              </a:spcBef>
              <a:spcAft>
                <a:spcPts val="0"/>
              </a:spcAft>
              <a:buSzPts val="1300"/>
              <a:buChar char="●"/>
            </a:pPr>
            <a:r>
              <a:rPr lang="en"/>
              <a:t>Capabilities appear with size</a:t>
            </a:r>
            <a:endParaRPr/>
          </a:p>
          <a:p>
            <a:pPr indent="-298450" lvl="1" marL="914400" rtl="0" algn="l">
              <a:spcBef>
                <a:spcPts val="0"/>
              </a:spcBef>
              <a:spcAft>
                <a:spcPts val="0"/>
              </a:spcAft>
              <a:buSzPts val="1100"/>
              <a:buChar char="○"/>
            </a:pPr>
            <a:r>
              <a:rPr lang="en"/>
              <a:t>Smaller models can only predict the next word</a:t>
            </a:r>
            <a:endParaRPr/>
          </a:p>
          <a:p>
            <a:pPr indent="-298450" lvl="1" marL="914400" rtl="0" algn="l">
              <a:spcBef>
                <a:spcPts val="0"/>
              </a:spcBef>
              <a:spcAft>
                <a:spcPts val="0"/>
              </a:spcAft>
              <a:buSzPts val="1100"/>
              <a:buChar char="○"/>
            </a:pPr>
            <a:r>
              <a:rPr lang="en"/>
              <a:t>As the size increases, capabilities “emerge”</a:t>
            </a:r>
            <a:endParaRPr/>
          </a:p>
          <a:p>
            <a:pPr indent="-311150" lvl="0" marL="457200" rtl="0" algn="l">
              <a:spcBef>
                <a:spcPts val="0"/>
              </a:spcBef>
              <a:spcAft>
                <a:spcPts val="0"/>
              </a:spcAft>
              <a:buSzPts val="1300"/>
              <a:buChar char="●"/>
            </a:pPr>
            <a:r>
              <a:rPr lang="en"/>
              <a:t>What do we mean by “size”?</a:t>
            </a:r>
            <a:endParaRPr/>
          </a:p>
          <a:p>
            <a:pPr indent="-298450" lvl="1" marL="914400" rtl="0" algn="l">
              <a:spcBef>
                <a:spcPts val="0"/>
              </a:spcBef>
              <a:spcAft>
                <a:spcPts val="0"/>
              </a:spcAft>
              <a:buSzPts val="1100"/>
              <a:buChar char="○"/>
            </a:pPr>
            <a:r>
              <a:rPr lang="en"/>
              <a:t>Number of “parameters” (i.e., nodes)</a:t>
            </a:r>
            <a:endParaRPr/>
          </a:p>
          <a:p>
            <a:pPr indent="-298450" lvl="1" marL="914400" rtl="0" algn="l">
              <a:spcBef>
                <a:spcPts val="0"/>
              </a:spcBef>
              <a:spcAft>
                <a:spcPts val="0"/>
              </a:spcAft>
              <a:buSzPts val="1100"/>
              <a:buChar char="○"/>
            </a:pPr>
            <a:r>
              <a:rPr lang="en"/>
              <a:t>Size of training data</a:t>
            </a:r>
            <a:endParaRPr/>
          </a:p>
        </p:txBody>
      </p:sp>
      <p:grpSp>
        <p:nvGrpSpPr>
          <p:cNvPr id="1739" name="Google Shape;1739;p59"/>
          <p:cNvGrpSpPr/>
          <p:nvPr/>
        </p:nvGrpSpPr>
        <p:grpSpPr>
          <a:xfrm>
            <a:off x="4569832" y="-24675"/>
            <a:ext cx="4507168" cy="615600"/>
            <a:chOff x="4569832" y="-24675"/>
            <a:chExt cx="4507168" cy="615600"/>
          </a:xfrm>
        </p:grpSpPr>
        <p:sp>
          <p:nvSpPr>
            <p:cNvPr id="1740" name="Google Shape;1740;p59"/>
            <p:cNvSpPr txBox="1"/>
            <p:nvPr/>
          </p:nvSpPr>
          <p:spPr>
            <a:xfrm>
              <a:off x="4569832" y="-24675"/>
              <a:ext cx="91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Small</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(~10bn)</a:t>
              </a:r>
              <a:endParaRPr>
                <a:latin typeface="Lato"/>
                <a:ea typeface="Lato"/>
                <a:cs typeface="Lato"/>
                <a:sym typeface="Lato"/>
              </a:endParaRPr>
            </a:p>
          </p:txBody>
        </p:sp>
        <p:sp>
          <p:nvSpPr>
            <p:cNvPr id="1741" name="Google Shape;1741;p59"/>
            <p:cNvSpPr txBox="1"/>
            <p:nvPr/>
          </p:nvSpPr>
          <p:spPr>
            <a:xfrm>
              <a:off x="5768829" y="-24675"/>
              <a:ext cx="91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Medium</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(~175bn)</a:t>
              </a:r>
              <a:endParaRPr>
                <a:latin typeface="Lato"/>
                <a:ea typeface="Lato"/>
                <a:cs typeface="Lato"/>
                <a:sym typeface="Lato"/>
              </a:endParaRPr>
            </a:p>
          </p:txBody>
        </p:sp>
        <p:sp>
          <p:nvSpPr>
            <p:cNvPr id="1742" name="Google Shape;1742;p59"/>
            <p:cNvSpPr txBox="1"/>
            <p:nvPr/>
          </p:nvSpPr>
          <p:spPr>
            <a:xfrm>
              <a:off x="6967683" y="-24675"/>
              <a:ext cx="91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Large</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(~500bn)</a:t>
              </a:r>
              <a:endParaRPr>
                <a:latin typeface="Lato"/>
                <a:ea typeface="Lato"/>
                <a:cs typeface="Lato"/>
                <a:sym typeface="Lato"/>
              </a:endParaRPr>
            </a:p>
          </p:txBody>
        </p:sp>
        <p:sp>
          <p:nvSpPr>
            <p:cNvPr id="1743" name="Google Shape;1743;p59"/>
            <p:cNvSpPr txBox="1"/>
            <p:nvPr/>
          </p:nvSpPr>
          <p:spPr>
            <a:xfrm>
              <a:off x="8162600" y="-24675"/>
              <a:ext cx="91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Huge</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(~1tr)</a:t>
              </a:r>
              <a:endParaRPr>
                <a:latin typeface="Lato"/>
                <a:ea typeface="Lato"/>
                <a:cs typeface="Lato"/>
                <a:sym typeface="Lato"/>
              </a:endParaRPr>
            </a:p>
          </p:txBody>
        </p:sp>
      </p:grpSp>
      <p:grpSp>
        <p:nvGrpSpPr>
          <p:cNvPr id="1744" name="Google Shape;1744;p59"/>
          <p:cNvGrpSpPr/>
          <p:nvPr/>
        </p:nvGrpSpPr>
        <p:grpSpPr>
          <a:xfrm>
            <a:off x="4551082" y="595625"/>
            <a:ext cx="951900" cy="714950"/>
            <a:chOff x="4551082" y="595625"/>
            <a:chExt cx="951900" cy="714950"/>
          </a:xfrm>
        </p:grpSpPr>
        <p:sp>
          <p:nvSpPr>
            <p:cNvPr id="1745" name="Google Shape;1745;p59"/>
            <p:cNvSpPr/>
            <p:nvPr/>
          </p:nvSpPr>
          <p:spPr>
            <a:xfrm>
              <a:off x="4722982" y="59562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1746" name="Google Shape;1746;p59"/>
            <p:cNvSpPr txBox="1"/>
            <p:nvPr/>
          </p:nvSpPr>
          <p:spPr>
            <a:xfrm>
              <a:off x="4551082" y="1002775"/>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Basic Math</a:t>
              </a:r>
              <a:endParaRPr sz="800">
                <a:latin typeface="Lato"/>
                <a:ea typeface="Lato"/>
                <a:cs typeface="Lato"/>
                <a:sym typeface="Lato"/>
              </a:endParaRPr>
            </a:p>
          </p:txBody>
        </p:sp>
      </p:grpSp>
      <p:grpSp>
        <p:nvGrpSpPr>
          <p:cNvPr id="1747" name="Google Shape;1747;p59"/>
          <p:cNvGrpSpPr/>
          <p:nvPr/>
        </p:nvGrpSpPr>
        <p:grpSpPr>
          <a:xfrm>
            <a:off x="4551082" y="1334250"/>
            <a:ext cx="951900" cy="727065"/>
            <a:chOff x="4551082" y="1334250"/>
            <a:chExt cx="951900" cy="727065"/>
          </a:xfrm>
        </p:grpSpPr>
        <p:sp>
          <p:nvSpPr>
            <p:cNvPr id="1748" name="Google Shape;1748;p59"/>
            <p:cNvSpPr/>
            <p:nvPr/>
          </p:nvSpPr>
          <p:spPr>
            <a:xfrm>
              <a:off x="4722982" y="1334250"/>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Courier New"/>
                  <a:ea typeface="Courier New"/>
                  <a:cs typeface="Courier New"/>
                  <a:sym typeface="Courier New"/>
                </a:rPr>
                <a:t>d</a:t>
              </a:r>
              <a:r>
                <a:rPr b="1" lang="en" sz="900">
                  <a:latin typeface="Courier New"/>
                  <a:ea typeface="Courier New"/>
                  <a:cs typeface="Courier New"/>
                  <a:sym typeface="Courier New"/>
                </a:rPr>
                <a:t>ebug</a:t>
              </a:r>
              <a:endParaRPr b="1" sz="900">
                <a:latin typeface="Courier New"/>
                <a:ea typeface="Courier New"/>
                <a:cs typeface="Courier New"/>
                <a:sym typeface="Courier New"/>
              </a:endParaRPr>
            </a:p>
          </p:txBody>
        </p:sp>
        <p:sp>
          <p:nvSpPr>
            <p:cNvPr id="1749" name="Google Shape;1749;p59"/>
            <p:cNvSpPr txBox="1"/>
            <p:nvPr/>
          </p:nvSpPr>
          <p:spPr>
            <a:xfrm>
              <a:off x="4551082" y="1753515"/>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Code debug</a:t>
              </a:r>
              <a:endParaRPr sz="800">
                <a:latin typeface="Lato"/>
                <a:ea typeface="Lato"/>
                <a:cs typeface="Lato"/>
                <a:sym typeface="Lato"/>
              </a:endParaRPr>
            </a:p>
          </p:txBody>
        </p:sp>
      </p:grpSp>
      <p:grpSp>
        <p:nvGrpSpPr>
          <p:cNvPr id="1750" name="Google Shape;1750;p59"/>
          <p:cNvGrpSpPr/>
          <p:nvPr/>
        </p:nvGrpSpPr>
        <p:grpSpPr>
          <a:xfrm>
            <a:off x="4551082" y="2072875"/>
            <a:ext cx="951900" cy="720625"/>
            <a:chOff x="4551082" y="2072875"/>
            <a:chExt cx="951900" cy="720625"/>
          </a:xfrm>
        </p:grpSpPr>
        <p:sp>
          <p:nvSpPr>
            <p:cNvPr id="1751" name="Google Shape;1751;p59"/>
            <p:cNvSpPr/>
            <p:nvPr/>
          </p:nvSpPr>
          <p:spPr>
            <a:xfrm>
              <a:off x="4722982" y="207287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2" name="Google Shape;1752;p59"/>
            <p:cNvPicPr preferRelativeResize="0"/>
            <p:nvPr/>
          </p:nvPicPr>
          <p:blipFill rotWithShape="1">
            <a:blip r:embed="rId3">
              <a:alphaModFix/>
            </a:blip>
            <a:srcRect b="0" l="0" r="0" t="20312"/>
            <a:stretch/>
          </p:blipFill>
          <p:spPr>
            <a:xfrm>
              <a:off x="4809257" y="2147546"/>
              <a:ext cx="435551" cy="347075"/>
            </a:xfrm>
            <a:prstGeom prst="rect">
              <a:avLst/>
            </a:prstGeom>
            <a:noFill/>
            <a:ln>
              <a:noFill/>
            </a:ln>
          </p:spPr>
        </p:pic>
        <p:sp>
          <p:nvSpPr>
            <p:cNvPr id="1753" name="Google Shape;1753;p59"/>
            <p:cNvSpPr txBox="1"/>
            <p:nvPr/>
          </p:nvSpPr>
          <p:spPr>
            <a:xfrm>
              <a:off x="4551082" y="248570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1st grade</a:t>
              </a:r>
              <a:endParaRPr sz="800">
                <a:latin typeface="Lato"/>
                <a:ea typeface="Lato"/>
                <a:cs typeface="Lato"/>
                <a:sym typeface="Lato"/>
              </a:endParaRPr>
            </a:p>
          </p:txBody>
        </p:sp>
      </p:grpSp>
      <p:grpSp>
        <p:nvGrpSpPr>
          <p:cNvPr id="1754" name="Google Shape;1754;p59"/>
          <p:cNvGrpSpPr/>
          <p:nvPr/>
        </p:nvGrpSpPr>
        <p:grpSpPr>
          <a:xfrm>
            <a:off x="5750082" y="2072875"/>
            <a:ext cx="951900" cy="720625"/>
            <a:chOff x="5750082" y="2072875"/>
            <a:chExt cx="951900" cy="720625"/>
          </a:xfrm>
        </p:grpSpPr>
        <p:sp>
          <p:nvSpPr>
            <p:cNvPr id="1755" name="Google Shape;1755;p59"/>
            <p:cNvSpPr/>
            <p:nvPr/>
          </p:nvSpPr>
          <p:spPr>
            <a:xfrm>
              <a:off x="5921982" y="207287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6" name="Google Shape;1756;p59"/>
            <p:cNvPicPr preferRelativeResize="0"/>
            <p:nvPr/>
          </p:nvPicPr>
          <p:blipFill rotWithShape="1">
            <a:blip r:embed="rId3">
              <a:alphaModFix/>
            </a:blip>
            <a:srcRect b="0" l="0" r="0" t="20312"/>
            <a:stretch/>
          </p:blipFill>
          <p:spPr>
            <a:xfrm>
              <a:off x="6008257" y="2147546"/>
              <a:ext cx="435551" cy="347075"/>
            </a:xfrm>
            <a:prstGeom prst="rect">
              <a:avLst/>
            </a:prstGeom>
            <a:noFill/>
            <a:ln>
              <a:noFill/>
            </a:ln>
          </p:spPr>
        </p:pic>
        <p:sp>
          <p:nvSpPr>
            <p:cNvPr id="1757" name="Google Shape;1757;p59"/>
            <p:cNvSpPr txBox="1"/>
            <p:nvPr/>
          </p:nvSpPr>
          <p:spPr>
            <a:xfrm>
              <a:off x="5750082" y="248570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GRE reading</a:t>
              </a:r>
              <a:endParaRPr sz="800">
                <a:latin typeface="Lato"/>
                <a:ea typeface="Lato"/>
                <a:cs typeface="Lato"/>
                <a:sym typeface="Lato"/>
              </a:endParaRPr>
            </a:p>
          </p:txBody>
        </p:sp>
      </p:grpSp>
      <p:grpSp>
        <p:nvGrpSpPr>
          <p:cNvPr id="1758" name="Google Shape;1758;p59"/>
          <p:cNvGrpSpPr/>
          <p:nvPr/>
        </p:nvGrpSpPr>
        <p:grpSpPr>
          <a:xfrm>
            <a:off x="5750082" y="1334250"/>
            <a:ext cx="951900" cy="727065"/>
            <a:chOff x="5750082" y="1334250"/>
            <a:chExt cx="951900" cy="727065"/>
          </a:xfrm>
        </p:grpSpPr>
        <p:sp>
          <p:nvSpPr>
            <p:cNvPr id="1759" name="Google Shape;1759;p59"/>
            <p:cNvSpPr/>
            <p:nvPr/>
          </p:nvSpPr>
          <p:spPr>
            <a:xfrm>
              <a:off x="5921982" y="1334250"/>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Courier New"/>
                <a:ea typeface="Courier New"/>
                <a:cs typeface="Courier New"/>
                <a:sym typeface="Courier New"/>
              </a:endParaRPr>
            </a:p>
          </p:txBody>
        </p:sp>
        <p:sp>
          <p:nvSpPr>
            <p:cNvPr id="1760" name="Google Shape;1760;p59"/>
            <p:cNvSpPr txBox="1"/>
            <p:nvPr/>
          </p:nvSpPr>
          <p:spPr>
            <a:xfrm>
              <a:off x="5750082" y="1753515"/>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Emojis</a:t>
              </a:r>
              <a:endParaRPr sz="800">
                <a:latin typeface="Lato"/>
                <a:ea typeface="Lato"/>
                <a:cs typeface="Lato"/>
                <a:sym typeface="Lato"/>
              </a:endParaRPr>
            </a:p>
          </p:txBody>
        </p:sp>
        <p:pic>
          <p:nvPicPr>
            <p:cNvPr id="1761" name="Google Shape;1761;p59"/>
            <p:cNvPicPr preferRelativeResize="0"/>
            <p:nvPr/>
          </p:nvPicPr>
          <p:blipFill>
            <a:blip r:embed="rId4">
              <a:alphaModFix/>
            </a:blip>
            <a:stretch>
              <a:fillRect/>
            </a:stretch>
          </p:blipFill>
          <p:spPr>
            <a:xfrm>
              <a:off x="5950542" y="1489913"/>
              <a:ext cx="550975" cy="182475"/>
            </a:xfrm>
            <a:prstGeom prst="rect">
              <a:avLst/>
            </a:prstGeom>
            <a:noFill/>
            <a:ln>
              <a:noFill/>
            </a:ln>
          </p:spPr>
        </p:pic>
      </p:grpSp>
      <p:grpSp>
        <p:nvGrpSpPr>
          <p:cNvPr id="1762" name="Google Shape;1762;p59"/>
          <p:cNvGrpSpPr/>
          <p:nvPr/>
        </p:nvGrpSpPr>
        <p:grpSpPr>
          <a:xfrm>
            <a:off x="5750082" y="2826525"/>
            <a:ext cx="951900" cy="720625"/>
            <a:chOff x="5750082" y="2826525"/>
            <a:chExt cx="951900" cy="720625"/>
          </a:xfrm>
        </p:grpSpPr>
        <p:sp>
          <p:nvSpPr>
            <p:cNvPr id="1763" name="Google Shape;1763;p59"/>
            <p:cNvSpPr/>
            <p:nvPr/>
          </p:nvSpPr>
          <p:spPr>
            <a:xfrm>
              <a:off x="5921982" y="282652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9"/>
            <p:cNvSpPr txBox="1"/>
            <p:nvPr/>
          </p:nvSpPr>
          <p:spPr>
            <a:xfrm>
              <a:off x="5750082" y="323935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Metaphors</a:t>
              </a:r>
              <a:endParaRPr sz="800">
                <a:latin typeface="Lato"/>
                <a:ea typeface="Lato"/>
                <a:cs typeface="Lato"/>
                <a:sym typeface="Lato"/>
              </a:endParaRPr>
            </a:p>
          </p:txBody>
        </p:sp>
        <p:pic>
          <p:nvPicPr>
            <p:cNvPr id="1765" name="Google Shape;1765;p59"/>
            <p:cNvPicPr preferRelativeResize="0"/>
            <p:nvPr/>
          </p:nvPicPr>
          <p:blipFill>
            <a:blip r:embed="rId5">
              <a:alphaModFix/>
            </a:blip>
            <a:stretch>
              <a:fillRect/>
            </a:stretch>
          </p:blipFill>
          <p:spPr>
            <a:xfrm>
              <a:off x="6008264" y="2855649"/>
              <a:ext cx="435550" cy="435550"/>
            </a:xfrm>
            <a:prstGeom prst="rect">
              <a:avLst/>
            </a:prstGeom>
            <a:noFill/>
            <a:ln>
              <a:noFill/>
            </a:ln>
          </p:spPr>
        </p:pic>
      </p:grpSp>
      <p:grpSp>
        <p:nvGrpSpPr>
          <p:cNvPr id="1766" name="Google Shape;1766;p59"/>
          <p:cNvGrpSpPr/>
          <p:nvPr/>
        </p:nvGrpSpPr>
        <p:grpSpPr>
          <a:xfrm>
            <a:off x="5750082" y="3580175"/>
            <a:ext cx="951900" cy="720625"/>
            <a:chOff x="5750082" y="3580175"/>
            <a:chExt cx="951900" cy="720625"/>
          </a:xfrm>
        </p:grpSpPr>
        <p:sp>
          <p:nvSpPr>
            <p:cNvPr id="1767" name="Google Shape;1767;p59"/>
            <p:cNvSpPr/>
            <p:nvPr/>
          </p:nvSpPr>
          <p:spPr>
            <a:xfrm>
              <a:off x="5921982" y="358017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9"/>
            <p:cNvSpPr txBox="1"/>
            <p:nvPr/>
          </p:nvSpPr>
          <p:spPr>
            <a:xfrm>
              <a:off x="5750082" y="399300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Physics intuition</a:t>
              </a:r>
              <a:endParaRPr sz="800">
                <a:latin typeface="Lato"/>
                <a:ea typeface="Lato"/>
                <a:cs typeface="Lato"/>
                <a:sym typeface="Lato"/>
              </a:endParaRPr>
            </a:p>
          </p:txBody>
        </p:sp>
        <p:pic>
          <p:nvPicPr>
            <p:cNvPr id="1769" name="Google Shape;1769;p59"/>
            <p:cNvPicPr preferRelativeResize="0"/>
            <p:nvPr/>
          </p:nvPicPr>
          <p:blipFill>
            <a:blip r:embed="rId6">
              <a:alphaModFix/>
            </a:blip>
            <a:stretch>
              <a:fillRect/>
            </a:stretch>
          </p:blipFill>
          <p:spPr>
            <a:xfrm>
              <a:off x="5947560" y="3618450"/>
              <a:ext cx="550975" cy="405875"/>
            </a:xfrm>
            <a:prstGeom prst="rect">
              <a:avLst/>
            </a:prstGeom>
            <a:noFill/>
            <a:ln>
              <a:noFill/>
            </a:ln>
          </p:spPr>
        </p:pic>
      </p:grpSp>
      <p:grpSp>
        <p:nvGrpSpPr>
          <p:cNvPr id="1770" name="Google Shape;1770;p59"/>
          <p:cNvGrpSpPr/>
          <p:nvPr/>
        </p:nvGrpSpPr>
        <p:grpSpPr>
          <a:xfrm>
            <a:off x="5750082" y="4333825"/>
            <a:ext cx="951900" cy="720625"/>
            <a:chOff x="5750082" y="4333825"/>
            <a:chExt cx="951900" cy="720625"/>
          </a:xfrm>
        </p:grpSpPr>
        <p:sp>
          <p:nvSpPr>
            <p:cNvPr id="1771" name="Google Shape;1771;p59"/>
            <p:cNvSpPr/>
            <p:nvPr/>
          </p:nvSpPr>
          <p:spPr>
            <a:xfrm>
              <a:off x="5921982" y="433382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9"/>
            <p:cNvSpPr txBox="1"/>
            <p:nvPr/>
          </p:nvSpPr>
          <p:spPr>
            <a:xfrm>
              <a:off x="5750082" y="474665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Logic</a:t>
              </a:r>
              <a:endParaRPr sz="800">
                <a:latin typeface="Lato"/>
                <a:ea typeface="Lato"/>
                <a:cs typeface="Lato"/>
                <a:sym typeface="Lato"/>
              </a:endParaRPr>
            </a:p>
          </p:txBody>
        </p:sp>
        <p:pic>
          <p:nvPicPr>
            <p:cNvPr id="1773" name="Google Shape;1773;p59"/>
            <p:cNvPicPr preferRelativeResize="0"/>
            <p:nvPr/>
          </p:nvPicPr>
          <p:blipFill>
            <a:blip r:embed="rId7">
              <a:alphaModFix/>
            </a:blip>
            <a:stretch>
              <a:fillRect/>
            </a:stretch>
          </p:blipFill>
          <p:spPr>
            <a:xfrm>
              <a:off x="5950550" y="4356277"/>
              <a:ext cx="550975" cy="423652"/>
            </a:xfrm>
            <a:prstGeom prst="rect">
              <a:avLst/>
            </a:prstGeom>
            <a:noFill/>
            <a:ln>
              <a:noFill/>
            </a:ln>
          </p:spPr>
        </p:pic>
      </p:grpSp>
      <p:grpSp>
        <p:nvGrpSpPr>
          <p:cNvPr id="1774" name="Google Shape;1774;p59"/>
          <p:cNvGrpSpPr/>
          <p:nvPr/>
        </p:nvGrpSpPr>
        <p:grpSpPr>
          <a:xfrm>
            <a:off x="6948932" y="595625"/>
            <a:ext cx="951900" cy="714950"/>
            <a:chOff x="6948932" y="595625"/>
            <a:chExt cx="951900" cy="714950"/>
          </a:xfrm>
        </p:grpSpPr>
        <p:sp>
          <p:nvSpPr>
            <p:cNvPr id="1775" name="Google Shape;1775;p59"/>
            <p:cNvSpPr/>
            <p:nvPr/>
          </p:nvSpPr>
          <p:spPr>
            <a:xfrm>
              <a:off x="7120832" y="59562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1776" name="Google Shape;1776;p59"/>
            <p:cNvSpPr txBox="1"/>
            <p:nvPr/>
          </p:nvSpPr>
          <p:spPr>
            <a:xfrm>
              <a:off x="6948932" y="1002775"/>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Elementary math</a:t>
              </a:r>
              <a:endParaRPr sz="800">
                <a:latin typeface="Lato"/>
                <a:ea typeface="Lato"/>
                <a:cs typeface="Lato"/>
                <a:sym typeface="Lato"/>
              </a:endParaRPr>
            </a:p>
          </p:txBody>
        </p:sp>
      </p:grpSp>
      <p:grpSp>
        <p:nvGrpSpPr>
          <p:cNvPr id="1777" name="Google Shape;1777;p59"/>
          <p:cNvGrpSpPr/>
          <p:nvPr/>
        </p:nvGrpSpPr>
        <p:grpSpPr>
          <a:xfrm>
            <a:off x="6948932" y="1334250"/>
            <a:ext cx="951900" cy="727065"/>
            <a:chOff x="6948932" y="1334250"/>
            <a:chExt cx="951900" cy="727065"/>
          </a:xfrm>
        </p:grpSpPr>
        <p:sp>
          <p:nvSpPr>
            <p:cNvPr id="1778" name="Google Shape;1778;p59"/>
            <p:cNvSpPr/>
            <p:nvPr/>
          </p:nvSpPr>
          <p:spPr>
            <a:xfrm>
              <a:off x="7120832" y="1334250"/>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latin typeface="Courier New"/>
                  <a:ea typeface="Courier New"/>
                  <a:cs typeface="Courier New"/>
                  <a:sym typeface="Courier New"/>
                </a:rPr>
                <a:t>comment</a:t>
              </a:r>
              <a:endParaRPr sz="900">
                <a:latin typeface="Courier New"/>
                <a:ea typeface="Courier New"/>
                <a:cs typeface="Courier New"/>
                <a:sym typeface="Courier New"/>
              </a:endParaRPr>
            </a:p>
          </p:txBody>
        </p:sp>
        <p:sp>
          <p:nvSpPr>
            <p:cNvPr id="1779" name="Google Shape;1779;p59"/>
            <p:cNvSpPr txBox="1"/>
            <p:nvPr/>
          </p:nvSpPr>
          <p:spPr>
            <a:xfrm>
              <a:off x="6948932" y="1753515"/>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Code description</a:t>
              </a:r>
              <a:endParaRPr sz="800">
                <a:latin typeface="Lato"/>
                <a:ea typeface="Lato"/>
                <a:cs typeface="Lato"/>
                <a:sym typeface="Lato"/>
              </a:endParaRPr>
            </a:p>
          </p:txBody>
        </p:sp>
      </p:grpSp>
      <p:grpSp>
        <p:nvGrpSpPr>
          <p:cNvPr id="1780" name="Google Shape;1780;p59"/>
          <p:cNvGrpSpPr/>
          <p:nvPr/>
        </p:nvGrpSpPr>
        <p:grpSpPr>
          <a:xfrm>
            <a:off x="6948932" y="2072875"/>
            <a:ext cx="951900" cy="720625"/>
            <a:chOff x="6948932" y="2072875"/>
            <a:chExt cx="951900" cy="720625"/>
          </a:xfrm>
        </p:grpSpPr>
        <p:sp>
          <p:nvSpPr>
            <p:cNvPr id="1781" name="Google Shape;1781;p59"/>
            <p:cNvSpPr/>
            <p:nvPr/>
          </p:nvSpPr>
          <p:spPr>
            <a:xfrm>
              <a:off x="7120832" y="207287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2" name="Google Shape;1782;p59"/>
            <p:cNvPicPr preferRelativeResize="0"/>
            <p:nvPr/>
          </p:nvPicPr>
          <p:blipFill rotWithShape="1">
            <a:blip r:embed="rId3">
              <a:alphaModFix/>
            </a:blip>
            <a:srcRect b="0" l="0" r="0" t="20312"/>
            <a:stretch/>
          </p:blipFill>
          <p:spPr>
            <a:xfrm>
              <a:off x="7207107" y="2147546"/>
              <a:ext cx="435551" cy="347075"/>
            </a:xfrm>
            <a:prstGeom prst="rect">
              <a:avLst/>
            </a:prstGeom>
            <a:noFill/>
            <a:ln>
              <a:noFill/>
            </a:ln>
          </p:spPr>
        </p:pic>
        <p:sp>
          <p:nvSpPr>
            <p:cNvPr id="1783" name="Google Shape;1783;p59"/>
            <p:cNvSpPr txBox="1"/>
            <p:nvPr/>
          </p:nvSpPr>
          <p:spPr>
            <a:xfrm>
              <a:off x="6948932" y="248570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Phonics</a:t>
              </a:r>
              <a:endParaRPr sz="800">
                <a:latin typeface="Lato"/>
                <a:ea typeface="Lato"/>
                <a:cs typeface="Lato"/>
                <a:sym typeface="Lato"/>
              </a:endParaRPr>
            </a:p>
          </p:txBody>
        </p:sp>
      </p:grpSp>
      <p:grpSp>
        <p:nvGrpSpPr>
          <p:cNvPr id="1784" name="Google Shape;1784;p59"/>
          <p:cNvGrpSpPr/>
          <p:nvPr/>
        </p:nvGrpSpPr>
        <p:grpSpPr>
          <a:xfrm>
            <a:off x="6948932" y="2826525"/>
            <a:ext cx="951900" cy="720625"/>
            <a:chOff x="6948932" y="2826525"/>
            <a:chExt cx="951900" cy="720625"/>
          </a:xfrm>
        </p:grpSpPr>
        <p:sp>
          <p:nvSpPr>
            <p:cNvPr id="1785" name="Google Shape;1785;p59"/>
            <p:cNvSpPr/>
            <p:nvPr/>
          </p:nvSpPr>
          <p:spPr>
            <a:xfrm>
              <a:off x="7120832" y="282652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9"/>
            <p:cNvSpPr txBox="1"/>
            <p:nvPr/>
          </p:nvSpPr>
          <p:spPr>
            <a:xfrm>
              <a:off x="6948932" y="323935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Proverbs</a:t>
              </a:r>
              <a:endParaRPr sz="800">
                <a:latin typeface="Lato"/>
                <a:ea typeface="Lato"/>
                <a:cs typeface="Lato"/>
                <a:sym typeface="Lato"/>
              </a:endParaRPr>
            </a:p>
          </p:txBody>
        </p:sp>
        <p:pic>
          <p:nvPicPr>
            <p:cNvPr id="1787" name="Google Shape;1787;p59"/>
            <p:cNvPicPr preferRelativeResize="0"/>
            <p:nvPr/>
          </p:nvPicPr>
          <p:blipFill rotWithShape="1">
            <a:blip r:embed="rId8">
              <a:alphaModFix/>
            </a:blip>
            <a:srcRect b="37527" l="0" r="0" t="0"/>
            <a:stretch/>
          </p:blipFill>
          <p:spPr>
            <a:xfrm>
              <a:off x="7149425" y="2859087"/>
              <a:ext cx="550975" cy="423650"/>
            </a:xfrm>
            <a:prstGeom prst="rect">
              <a:avLst/>
            </a:prstGeom>
            <a:noFill/>
            <a:ln>
              <a:noFill/>
            </a:ln>
          </p:spPr>
        </p:pic>
      </p:grpSp>
      <p:grpSp>
        <p:nvGrpSpPr>
          <p:cNvPr id="1788" name="Google Shape;1788;p59"/>
          <p:cNvGrpSpPr/>
          <p:nvPr/>
        </p:nvGrpSpPr>
        <p:grpSpPr>
          <a:xfrm>
            <a:off x="6948932" y="3580175"/>
            <a:ext cx="951900" cy="720625"/>
            <a:chOff x="6948932" y="3580175"/>
            <a:chExt cx="951900" cy="720625"/>
          </a:xfrm>
        </p:grpSpPr>
        <p:sp>
          <p:nvSpPr>
            <p:cNvPr id="1789" name="Google Shape;1789;p59"/>
            <p:cNvSpPr/>
            <p:nvPr/>
          </p:nvSpPr>
          <p:spPr>
            <a:xfrm>
              <a:off x="7120832" y="358017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9"/>
            <p:cNvSpPr txBox="1"/>
            <p:nvPr/>
          </p:nvSpPr>
          <p:spPr>
            <a:xfrm>
              <a:off x="6948932" y="399300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Geometry</a:t>
              </a:r>
              <a:endParaRPr sz="800">
                <a:latin typeface="Lato"/>
                <a:ea typeface="Lato"/>
                <a:cs typeface="Lato"/>
                <a:sym typeface="Lato"/>
              </a:endParaRPr>
            </a:p>
          </p:txBody>
        </p:sp>
        <p:pic>
          <p:nvPicPr>
            <p:cNvPr id="1791" name="Google Shape;1791;p59"/>
            <p:cNvPicPr preferRelativeResize="0"/>
            <p:nvPr/>
          </p:nvPicPr>
          <p:blipFill rotWithShape="1">
            <a:blip r:embed="rId9">
              <a:alphaModFix/>
            </a:blip>
            <a:srcRect b="6154" l="6359" r="5066" t="15835"/>
            <a:stretch/>
          </p:blipFill>
          <p:spPr>
            <a:xfrm>
              <a:off x="7204176" y="3609825"/>
              <a:ext cx="435550" cy="432196"/>
            </a:xfrm>
            <a:prstGeom prst="rect">
              <a:avLst/>
            </a:prstGeom>
            <a:noFill/>
            <a:ln>
              <a:noFill/>
            </a:ln>
          </p:spPr>
        </p:pic>
      </p:grpSp>
      <p:grpSp>
        <p:nvGrpSpPr>
          <p:cNvPr id="1792" name="Google Shape;1792;p59"/>
          <p:cNvGrpSpPr/>
          <p:nvPr/>
        </p:nvGrpSpPr>
        <p:grpSpPr>
          <a:xfrm>
            <a:off x="6948957" y="4333825"/>
            <a:ext cx="951900" cy="720625"/>
            <a:chOff x="6948957" y="4333825"/>
            <a:chExt cx="951900" cy="720625"/>
          </a:xfrm>
        </p:grpSpPr>
        <p:sp>
          <p:nvSpPr>
            <p:cNvPr id="1793" name="Google Shape;1793;p59"/>
            <p:cNvSpPr/>
            <p:nvPr/>
          </p:nvSpPr>
          <p:spPr>
            <a:xfrm>
              <a:off x="7120832" y="433382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9"/>
            <p:cNvSpPr txBox="1"/>
            <p:nvPr/>
          </p:nvSpPr>
          <p:spPr>
            <a:xfrm>
              <a:off x="6948957" y="474665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Causality</a:t>
              </a:r>
              <a:endParaRPr sz="800">
                <a:latin typeface="Lato"/>
                <a:ea typeface="Lato"/>
                <a:cs typeface="Lato"/>
                <a:sym typeface="Lato"/>
              </a:endParaRPr>
            </a:p>
          </p:txBody>
        </p:sp>
        <p:pic>
          <p:nvPicPr>
            <p:cNvPr id="1795" name="Google Shape;1795;p59"/>
            <p:cNvPicPr preferRelativeResize="0"/>
            <p:nvPr/>
          </p:nvPicPr>
          <p:blipFill rotWithShape="1">
            <a:blip r:embed="rId10">
              <a:alphaModFix/>
            </a:blip>
            <a:srcRect b="0" l="24674" r="19726" t="0"/>
            <a:stretch/>
          </p:blipFill>
          <p:spPr>
            <a:xfrm>
              <a:off x="7156579" y="4364251"/>
              <a:ext cx="526695" cy="438912"/>
            </a:xfrm>
            <a:prstGeom prst="rect">
              <a:avLst/>
            </a:prstGeom>
            <a:noFill/>
            <a:ln>
              <a:noFill/>
            </a:ln>
          </p:spPr>
        </p:pic>
      </p:grpSp>
      <p:grpSp>
        <p:nvGrpSpPr>
          <p:cNvPr id="1796" name="Google Shape;1796;p59"/>
          <p:cNvGrpSpPr/>
          <p:nvPr/>
        </p:nvGrpSpPr>
        <p:grpSpPr>
          <a:xfrm>
            <a:off x="8147807" y="2072875"/>
            <a:ext cx="951900" cy="720625"/>
            <a:chOff x="8147807" y="2072875"/>
            <a:chExt cx="951900" cy="720625"/>
          </a:xfrm>
        </p:grpSpPr>
        <p:sp>
          <p:nvSpPr>
            <p:cNvPr id="1797" name="Google Shape;1797;p59"/>
            <p:cNvSpPr/>
            <p:nvPr/>
          </p:nvSpPr>
          <p:spPr>
            <a:xfrm>
              <a:off x="8319707" y="207287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8" name="Google Shape;1798;p59"/>
            <p:cNvPicPr preferRelativeResize="0"/>
            <p:nvPr/>
          </p:nvPicPr>
          <p:blipFill rotWithShape="1">
            <a:blip r:embed="rId3">
              <a:alphaModFix/>
            </a:blip>
            <a:srcRect b="0" l="0" r="0" t="20312"/>
            <a:stretch/>
          </p:blipFill>
          <p:spPr>
            <a:xfrm>
              <a:off x="8405982" y="2147546"/>
              <a:ext cx="435551" cy="347075"/>
            </a:xfrm>
            <a:prstGeom prst="rect">
              <a:avLst/>
            </a:prstGeom>
            <a:noFill/>
            <a:ln>
              <a:noFill/>
            </a:ln>
          </p:spPr>
        </p:pic>
        <p:sp>
          <p:nvSpPr>
            <p:cNvPr id="1799" name="Google Shape;1799;p59"/>
            <p:cNvSpPr txBox="1"/>
            <p:nvPr/>
          </p:nvSpPr>
          <p:spPr>
            <a:xfrm>
              <a:off x="8147807" y="248570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College exams</a:t>
              </a:r>
              <a:endParaRPr sz="800">
                <a:latin typeface="Lato"/>
                <a:ea typeface="Lato"/>
                <a:cs typeface="Lato"/>
                <a:sym typeface="Lato"/>
              </a:endParaRPr>
            </a:p>
          </p:txBody>
        </p:sp>
      </p:grpSp>
      <p:grpSp>
        <p:nvGrpSpPr>
          <p:cNvPr id="1800" name="Google Shape;1800;p59"/>
          <p:cNvGrpSpPr/>
          <p:nvPr/>
        </p:nvGrpSpPr>
        <p:grpSpPr>
          <a:xfrm>
            <a:off x="8147807" y="1334250"/>
            <a:ext cx="951900" cy="727065"/>
            <a:chOff x="8147807" y="1334250"/>
            <a:chExt cx="951900" cy="727065"/>
          </a:xfrm>
        </p:grpSpPr>
        <p:sp>
          <p:nvSpPr>
            <p:cNvPr id="1801" name="Google Shape;1801;p59"/>
            <p:cNvSpPr/>
            <p:nvPr/>
          </p:nvSpPr>
          <p:spPr>
            <a:xfrm>
              <a:off x="8319707" y="1334250"/>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900">
                <a:latin typeface="Courier New"/>
                <a:ea typeface="Courier New"/>
                <a:cs typeface="Courier New"/>
                <a:sym typeface="Courier New"/>
              </a:endParaRPr>
            </a:p>
          </p:txBody>
        </p:sp>
        <p:sp>
          <p:nvSpPr>
            <p:cNvPr id="1802" name="Google Shape;1802;p59"/>
            <p:cNvSpPr txBox="1"/>
            <p:nvPr/>
          </p:nvSpPr>
          <p:spPr>
            <a:xfrm>
              <a:off x="8147807" y="1753515"/>
              <a:ext cx="951900" cy="307800"/>
            </a:xfrm>
            <a:prstGeom prst="rect">
              <a:avLst/>
            </a:prstGeom>
            <a:noFill/>
            <a:ln>
              <a:noFill/>
            </a:ln>
          </p:spPr>
          <p:txBody>
            <a:bodyPr anchorCtr="0" anchor="t" bIns="91425" lIns="0" spcFirstLastPara="1" rIns="0" wrap="square" tIns="91425">
              <a:spAutoFit/>
            </a:bodyPr>
            <a:lstStyle/>
            <a:p>
              <a:pPr indent="0" lvl="0" marL="0" rtl="0" algn="ctr">
                <a:spcBef>
                  <a:spcPts val="0"/>
                </a:spcBef>
                <a:spcAft>
                  <a:spcPts val="0"/>
                </a:spcAft>
                <a:buNone/>
              </a:pPr>
              <a:r>
                <a:rPr lang="en" sz="800">
                  <a:latin typeface="Lato"/>
                  <a:ea typeface="Lato"/>
                  <a:cs typeface="Lato"/>
                  <a:sym typeface="Lato"/>
                </a:rPr>
                <a:t>App development</a:t>
              </a:r>
              <a:endParaRPr sz="800">
                <a:latin typeface="Lato"/>
                <a:ea typeface="Lato"/>
                <a:cs typeface="Lato"/>
                <a:sym typeface="Lato"/>
              </a:endParaRPr>
            </a:p>
          </p:txBody>
        </p:sp>
        <p:pic>
          <p:nvPicPr>
            <p:cNvPr id="1803" name="Google Shape;1803;p59"/>
            <p:cNvPicPr preferRelativeResize="0"/>
            <p:nvPr/>
          </p:nvPicPr>
          <p:blipFill rotWithShape="1">
            <a:blip r:embed="rId11">
              <a:alphaModFix/>
            </a:blip>
            <a:srcRect b="24971" l="0" r="0" t="17833"/>
            <a:stretch/>
          </p:blipFill>
          <p:spPr>
            <a:xfrm>
              <a:off x="8369698" y="1339350"/>
              <a:ext cx="502492" cy="493800"/>
            </a:xfrm>
            <a:prstGeom prst="rect">
              <a:avLst/>
            </a:prstGeom>
            <a:noFill/>
            <a:ln>
              <a:noFill/>
            </a:ln>
          </p:spPr>
        </p:pic>
      </p:grpSp>
      <p:grpSp>
        <p:nvGrpSpPr>
          <p:cNvPr id="1804" name="Google Shape;1804;p59"/>
          <p:cNvGrpSpPr/>
          <p:nvPr/>
        </p:nvGrpSpPr>
        <p:grpSpPr>
          <a:xfrm>
            <a:off x="8147807" y="2826525"/>
            <a:ext cx="951900" cy="720625"/>
            <a:chOff x="8147807" y="2826525"/>
            <a:chExt cx="951900" cy="720625"/>
          </a:xfrm>
        </p:grpSpPr>
        <p:sp>
          <p:nvSpPr>
            <p:cNvPr id="1805" name="Google Shape;1805;p59"/>
            <p:cNvSpPr/>
            <p:nvPr/>
          </p:nvSpPr>
          <p:spPr>
            <a:xfrm>
              <a:off x="8319707" y="282652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9"/>
            <p:cNvSpPr txBox="1"/>
            <p:nvPr/>
          </p:nvSpPr>
          <p:spPr>
            <a:xfrm>
              <a:off x="8147807" y="323935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Self-critique</a:t>
              </a:r>
              <a:endParaRPr sz="800">
                <a:latin typeface="Lato"/>
                <a:ea typeface="Lato"/>
                <a:cs typeface="Lato"/>
                <a:sym typeface="Lato"/>
              </a:endParaRPr>
            </a:p>
          </p:txBody>
        </p:sp>
        <p:pic>
          <p:nvPicPr>
            <p:cNvPr id="1807" name="Google Shape;1807;p59"/>
            <p:cNvPicPr preferRelativeResize="0"/>
            <p:nvPr/>
          </p:nvPicPr>
          <p:blipFill rotWithShape="1">
            <a:blip r:embed="rId12">
              <a:alphaModFix/>
            </a:blip>
            <a:srcRect b="12195" l="20608" r="21109" t="9977"/>
            <a:stretch/>
          </p:blipFill>
          <p:spPr>
            <a:xfrm>
              <a:off x="8448851" y="2835751"/>
              <a:ext cx="349888" cy="475488"/>
            </a:xfrm>
            <a:prstGeom prst="rect">
              <a:avLst/>
            </a:prstGeom>
            <a:noFill/>
            <a:ln>
              <a:noFill/>
            </a:ln>
          </p:spPr>
        </p:pic>
      </p:grpSp>
      <p:grpSp>
        <p:nvGrpSpPr>
          <p:cNvPr id="1808" name="Google Shape;1808;p59"/>
          <p:cNvGrpSpPr/>
          <p:nvPr/>
        </p:nvGrpSpPr>
        <p:grpSpPr>
          <a:xfrm>
            <a:off x="8147807" y="3580175"/>
            <a:ext cx="951900" cy="720625"/>
            <a:chOff x="8147807" y="3580175"/>
            <a:chExt cx="951900" cy="720625"/>
          </a:xfrm>
        </p:grpSpPr>
        <p:sp>
          <p:nvSpPr>
            <p:cNvPr id="1809" name="Google Shape;1809;p59"/>
            <p:cNvSpPr/>
            <p:nvPr/>
          </p:nvSpPr>
          <p:spPr>
            <a:xfrm>
              <a:off x="8319707" y="358017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9"/>
            <p:cNvSpPr txBox="1"/>
            <p:nvPr/>
          </p:nvSpPr>
          <p:spPr>
            <a:xfrm>
              <a:off x="8147807" y="399300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Spatial reasoning</a:t>
              </a:r>
              <a:endParaRPr sz="800">
                <a:latin typeface="Lato"/>
                <a:ea typeface="Lato"/>
                <a:cs typeface="Lato"/>
                <a:sym typeface="Lato"/>
              </a:endParaRPr>
            </a:p>
          </p:txBody>
        </p:sp>
        <p:pic>
          <p:nvPicPr>
            <p:cNvPr id="1811" name="Google Shape;1811;p59"/>
            <p:cNvPicPr preferRelativeResize="0"/>
            <p:nvPr/>
          </p:nvPicPr>
          <p:blipFill rotWithShape="1">
            <a:blip r:embed="rId13">
              <a:alphaModFix/>
            </a:blip>
            <a:srcRect b="56301" l="34925" r="36903" t="6275"/>
            <a:stretch/>
          </p:blipFill>
          <p:spPr>
            <a:xfrm>
              <a:off x="8372702" y="3626924"/>
              <a:ext cx="502501" cy="434835"/>
            </a:xfrm>
            <a:prstGeom prst="rect">
              <a:avLst/>
            </a:prstGeom>
            <a:noFill/>
            <a:ln>
              <a:noFill/>
            </a:ln>
          </p:spPr>
        </p:pic>
      </p:grpSp>
      <p:grpSp>
        <p:nvGrpSpPr>
          <p:cNvPr id="1812" name="Google Shape;1812;p59"/>
          <p:cNvGrpSpPr/>
          <p:nvPr/>
        </p:nvGrpSpPr>
        <p:grpSpPr>
          <a:xfrm>
            <a:off x="8147832" y="4333825"/>
            <a:ext cx="951900" cy="720625"/>
            <a:chOff x="8147832" y="4333825"/>
            <a:chExt cx="951900" cy="720625"/>
          </a:xfrm>
        </p:grpSpPr>
        <p:sp>
          <p:nvSpPr>
            <p:cNvPr id="1813" name="Google Shape;1813;p59"/>
            <p:cNvSpPr/>
            <p:nvPr/>
          </p:nvSpPr>
          <p:spPr>
            <a:xfrm>
              <a:off x="8319707" y="433382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9"/>
            <p:cNvSpPr txBox="1"/>
            <p:nvPr/>
          </p:nvSpPr>
          <p:spPr>
            <a:xfrm>
              <a:off x="8147832" y="4746650"/>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Creativity</a:t>
              </a:r>
              <a:endParaRPr sz="800">
                <a:latin typeface="Lato"/>
                <a:ea typeface="Lato"/>
                <a:cs typeface="Lato"/>
                <a:sym typeface="Lato"/>
              </a:endParaRPr>
            </a:p>
          </p:txBody>
        </p:sp>
        <p:pic>
          <p:nvPicPr>
            <p:cNvPr id="1815" name="Google Shape;1815;p59"/>
            <p:cNvPicPr preferRelativeResize="0"/>
            <p:nvPr/>
          </p:nvPicPr>
          <p:blipFill rotWithShape="1">
            <a:blip r:embed="rId14">
              <a:alphaModFix/>
            </a:blip>
            <a:srcRect b="11823" l="0" r="0" t="6637"/>
            <a:stretch/>
          </p:blipFill>
          <p:spPr>
            <a:xfrm>
              <a:off x="8406175" y="4366875"/>
              <a:ext cx="435550" cy="405875"/>
            </a:xfrm>
            <a:prstGeom prst="rect">
              <a:avLst/>
            </a:prstGeom>
            <a:noFill/>
            <a:ln>
              <a:noFill/>
            </a:ln>
          </p:spPr>
        </p:pic>
      </p:grpSp>
      <p:grpSp>
        <p:nvGrpSpPr>
          <p:cNvPr id="1816" name="Google Shape;1816;p59"/>
          <p:cNvGrpSpPr/>
          <p:nvPr/>
        </p:nvGrpSpPr>
        <p:grpSpPr>
          <a:xfrm>
            <a:off x="5750082" y="595625"/>
            <a:ext cx="951900" cy="714950"/>
            <a:chOff x="5750082" y="595625"/>
            <a:chExt cx="951900" cy="714950"/>
          </a:xfrm>
        </p:grpSpPr>
        <p:sp>
          <p:nvSpPr>
            <p:cNvPr id="1817" name="Google Shape;1817;p59"/>
            <p:cNvSpPr/>
            <p:nvPr/>
          </p:nvSpPr>
          <p:spPr>
            <a:xfrm>
              <a:off x="5921982" y="595625"/>
              <a:ext cx="608100" cy="49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p>
          </p:txBody>
        </p:sp>
        <p:sp>
          <p:nvSpPr>
            <p:cNvPr id="1818" name="Google Shape;1818;p59"/>
            <p:cNvSpPr txBox="1"/>
            <p:nvPr/>
          </p:nvSpPr>
          <p:spPr>
            <a:xfrm>
              <a:off x="5750082" y="1002775"/>
              <a:ext cx="95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Word puzzles</a:t>
              </a:r>
              <a:endParaRPr sz="800">
                <a:latin typeface="Lato"/>
                <a:ea typeface="Lato"/>
                <a:cs typeface="Lato"/>
                <a:sym typeface="Lato"/>
              </a:endParaRPr>
            </a:p>
          </p:txBody>
        </p:sp>
        <p:pic>
          <p:nvPicPr>
            <p:cNvPr id="1819" name="Google Shape;1819;p59"/>
            <p:cNvPicPr preferRelativeResize="0"/>
            <p:nvPr/>
          </p:nvPicPr>
          <p:blipFill rotWithShape="1">
            <a:blip r:embed="rId15">
              <a:alphaModFix/>
            </a:blip>
            <a:srcRect b="20219" l="16617" r="18239" t="18193"/>
            <a:stretch/>
          </p:blipFill>
          <p:spPr>
            <a:xfrm>
              <a:off x="6008916" y="613925"/>
              <a:ext cx="435550" cy="444763"/>
            </a:xfrm>
            <a:prstGeom prst="rect">
              <a:avLst/>
            </a:prstGeom>
            <a:noFill/>
            <a:ln>
              <a:noFill/>
            </a:ln>
          </p:spPr>
        </p:pic>
      </p:grpSp>
      <p:sp>
        <p:nvSpPr>
          <p:cNvPr id="1820" name="Google Shape;1820;p59"/>
          <p:cNvSpPr txBox="1"/>
          <p:nvPr/>
        </p:nvSpPr>
        <p:spPr>
          <a:xfrm>
            <a:off x="121625" y="4822425"/>
            <a:ext cx="3348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Source: </a:t>
            </a:r>
            <a:r>
              <a:rPr lang="en" sz="900" u="sng">
                <a:solidFill>
                  <a:schemeClr val="hlink"/>
                </a:solidFill>
                <a:latin typeface="Lato"/>
                <a:ea typeface="Lato"/>
                <a:cs typeface="Lato"/>
                <a:sym typeface="Lato"/>
                <a:hlinkClick r:id="rId16"/>
              </a:rPr>
              <a:t>Dr. Alan D. Thompson</a:t>
            </a:r>
            <a:endParaRPr sz="9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60"/>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Emergent qualities</a:t>
            </a:r>
            <a:endParaRPr/>
          </a:p>
        </p:txBody>
      </p:sp>
      <p:pic>
        <p:nvPicPr>
          <p:cNvPr id="1826" name="Google Shape;1826;p60"/>
          <p:cNvPicPr preferRelativeResize="0"/>
          <p:nvPr/>
        </p:nvPicPr>
        <p:blipFill>
          <a:blip r:embed="rId3">
            <a:alphaModFix/>
          </a:blip>
          <a:stretch>
            <a:fillRect/>
          </a:stretch>
        </p:blipFill>
        <p:spPr>
          <a:xfrm>
            <a:off x="1534750" y="1343650"/>
            <a:ext cx="6078095" cy="36474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61"/>
          <p:cNvSpPr txBox="1"/>
          <p:nvPr/>
        </p:nvSpPr>
        <p:spPr>
          <a:xfrm>
            <a:off x="729450" y="1624175"/>
            <a:ext cx="5280000" cy="208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accent1"/>
                </a:solidFill>
                <a:latin typeface="Times New Roman"/>
                <a:ea typeface="Times New Roman"/>
                <a:cs typeface="Times New Roman"/>
                <a:sym typeface="Times New Roman"/>
              </a:rPr>
              <a:t>“...for a transitory enchanted moment man must have held his breath in the presence of this continent, compelled into an æsthetic contemplation he neither understood nor desired, face to face for the last time in history with</a:t>
            </a:r>
            <a:r>
              <a:rPr lang="en" sz="1600">
                <a:solidFill>
                  <a:schemeClr val="accent1"/>
                </a:solidFill>
                <a:latin typeface="Times New Roman"/>
                <a:ea typeface="Times New Roman"/>
                <a:cs typeface="Times New Roman"/>
                <a:sym typeface="Times New Roman"/>
              </a:rPr>
              <a:t> </a:t>
            </a:r>
            <a:r>
              <a:rPr b="1" lang="en" sz="2000" u="sng">
                <a:solidFill>
                  <a:schemeClr val="accent1"/>
                </a:solidFill>
                <a:latin typeface="Times New Roman"/>
                <a:ea typeface="Times New Roman"/>
                <a:cs typeface="Times New Roman"/>
                <a:sym typeface="Times New Roman"/>
              </a:rPr>
              <a:t>something commensurate to his capacity for wonder.</a:t>
            </a:r>
            <a:r>
              <a:rPr lang="en" sz="1600">
                <a:solidFill>
                  <a:schemeClr val="accent1"/>
                </a:solidFill>
                <a:latin typeface="Times New Roman"/>
                <a:ea typeface="Times New Roman"/>
                <a:cs typeface="Times New Roman"/>
                <a:sym typeface="Times New Roman"/>
              </a:rPr>
              <a:t>”</a:t>
            </a:r>
            <a:endParaRPr sz="1600">
              <a:solidFill>
                <a:schemeClr val="accent1"/>
              </a:solidFill>
              <a:latin typeface="Times New Roman"/>
              <a:ea typeface="Times New Roman"/>
              <a:cs typeface="Times New Roman"/>
              <a:sym typeface="Times New Roman"/>
            </a:endParaRPr>
          </a:p>
          <a:p>
            <a:pPr indent="-330200" lvl="0" marL="2743200" rtl="0" algn="l">
              <a:lnSpc>
                <a:spcPct val="115000"/>
              </a:lnSpc>
              <a:spcBef>
                <a:spcPts val="120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F. Scott Fitzgerald</a:t>
            </a:r>
            <a:endParaRPr sz="1600">
              <a:latin typeface="Lato"/>
              <a:ea typeface="Lato"/>
              <a:cs typeface="Lato"/>
              <a:sym typeface="Lato"/>
            </a:endParaRPr>
          </a:p>
        </p:txBody>
      </p:sp>
      <p:sp>
        <p:nvSpPr>
          <p:cNvPr id="1832" name="Google Shape;1832;p61">
            <a:hlinkClick action="ppaction://hlinksldjump" r:id="rId3"/>
          </p:cNvPr>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impressive is it?</a:t>
            </a:r>
            <a:endParaRPr/>
          </a:p>
        </p:txBody>
      </p:sp>
      <p:pic>
        <p:nvPicPr>
          <p:cNvPr id="1833" name="Google Shape;1833;p61"/>
          <p:cNvPicPr preferRelativeResize="0"/>
          <p:nvPr/>
        </p:nvPicPr>
        <p:blipFill rotWithShape="1">
          <a:blip r:embed="rId4">
            <a:alphaModFix/>
          </a:blip>
          <a:srcRect b="0" l="0" r="49844" t="0"/>
          <a:stretch/>
        </p:blipFill>
        <p:spPr>
          <a:xfrm>
            <a:off x="6094125" y="769675"/>
            <a:ext cx="2879926" cy="409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know this?</a:t>
            </a:r>
            <a:endParaRPr/>
          </a:p>
        </p:txBody>
      </p:sp>
      <p:sp>
        <p:nvSpPr>
          <p:cNvPr id="160" name="Google Shape;160;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t>
            </a:r>
            <a:r>
              <a:rPr b="1" lang="en">
                <a:solidFill>
                  <a:schemeClr val="accent3"/>
                </a:solidFill>
              </a:rPr>
              <a:t>Context</a:t>
            </a:r>
            <a:r>
              <a:rPr lang="en"/>
              <a:t>” is everything</a:t>
            </a:r>
            <a:endParaRPr/>
          </a:p>
          <a:p>
            <a:pPr indent="-298450" lvl="1" marL="914400" rtl="0" algn="l">
              <a:spcBef>
                <a:spcPts val="0"/>
              </a:spcBef>
              <a:spcAft>
                <a:spcPts val="0"/>
              </a:spcAft>
              <a:buSzPts val="1100"/>
              <a:buChar char="○"/>
            </a:pPr>
            <a:r>
              <a:rPr lang="en"/>
              <a:t>I </a:t>
            </a:r>
            <a:r>
              <a:rPr lang="en">
                <a:solidFill>
                  <a:schemeClr val="accent3"/>
                </a:solidFill>
              </a:rPr>
              <a:t>drove</a:t>
            </a:r>
            <a:r>
              <a:rPr lang="en"/>
              <a:t> my car to the </a:t>
            </a:r>
            <a:r>
              <a:rPr lang="en">
                <a:solidFill>
                  <a:schemeClr val="accent3"/>
                </a:solidFill>
              </a:rPr>
              <a:t>supermarket</a:t>
            </a:r>
            <a:r>
              <a:rPr lang="en"/>
              <a:t>.</a:t>
            </a:r>
            <a:endParaRPr/>
          </a:p>
          <a:p>
            <a:pPr indent="-298450" lvl="1" marL="914400" rtl="0" algn="l">
              <a:spcBef>
                <a:spcPts val="0"/>
              </a:spcBef>
              <a:spcAft>
                <a:spcPts val="0"/>
              </a:spcAft>
              <a:buSzPts val="1100"/>
              <a:buChar char="○"/>
            </a:pPr>
            <a:r>
              <a:rPr lang="en"/>
              <a:t>I </a:t>
            </a:r>
            <a:r>
              <a:rPr lang="en">
                <a:solidFill>
                  <a:schemeClr val="accent3"/>
                </a:solidFill>
              </a:rPr>
              <a:t>drove </a:t>
            </a:r>
            <a:r>
              <a:rPr lang="en"/>
              <a:t>my bike to </a:t>
            </a:r>
            <a:r>
              <a:rPr lang="en">
                <a:solidFill>
                  <a:schemeClr val="accent3"/>
                </a:solidFill>
              </a:rPr>
              <a:t>buy </a:t>
            </a:r>
            <a:r>
              <a:rPr lang="en"/>
              <a:t>a few </a:t>
            </a:r>
            <a:r>
              <a:rPr lang="en">
                <a:solidFill>
                  <a:schemeClr val="accent3"/>
                </a:solidFill>
              </a:rPr>
              <a:t>groceries</a:t>
            </a:r>
            <a:r>
              <a:rPr lang="en"/>
              <a:t>.</a:t>
            </a:r>
            <a:endParaRPr/>
          </a:p>
          <a:p>
            <a:pPr indent="-298450" lvl="1" marL="914400" rtl="0" algn="l">
              <a:spcBef>
                <a:spcPts val="0"/>
              </a:spcBef>
              <a:spcAft>
                <a:spcPts val="0"/>
              </a:spcAft>
              <a:buSzPts val="1100"/>
              <a:buChar char="○"/>
            </a:pPr>
            <a:r>
              <a:rPr lang="en">
                <a:solidFill>
                  <a:schemeClr val="accent3"/>
                </a:solidFill>
              </a:rPr>
              <a:t>Adult </a:t>
            </a:r>
            <a:r>
              <a:rPr lang="en"/>
              <a:t>crocodiles have no known </a:t>
            </a:r>
            <a:r>
              <a:rPr lang="en">
                <a:solidFill>
                  <a:schemeClr val="accent3"/>
                </a:solidFill>
              </a:rPr>
              <a:t>natural predators</a:t>
            </a:r>
            <a:r>
              <a:rPr lang="en"/>
              <a:t>.</a:t>
            </a:r>
            <a:endParaRPr/>
          </a:p>
          <a:p>
            <a:pPr indent="-311150" lvl="0" marL="457200" rtl="0" algn="l">
              <a:spcBef>
                <a:spcPts val="0"/>
              </a:spcBef>
              <a:spcAft>
                <a:spcPts val="0"/>
              </a:spcAft>
              <a:buSzPts val="1300"/>
              <a:buChar char="●"/>
            </a:pPr>
            <a:r>
              <a:rPr lang="en">
                <a:solidFill>
                  <a:schemeClr val="accent3"/>
                </a:solidFill>
              </a:rPr>
              <a:t>Drove, supermarket, buy groceries</a:t>
            </a:r>
            <a:r>
              <a:rPr lang="en"/>
              <a:t> → car / bike</a:t>
            </a:r>
            <a:endParaRPr/>
          </a:p>
          <a:p>
            <a:pPr indent="-311150" lvl="0" marL="457200" rtl="0" algn="l">
              <a:spcBef>
                <a:spcPts val="0"/>
              </a:spcBef>
              <a:spcAft>
                <a:spcPts val="0"/>
              </a:spcAft>
              <a:buSzPts val="1300"/>
              <a:buChar char="●"/>
            </a:pPr>
            <a:r>
              <a:rPr lang="en">
                <a:solidFill>
                  <a:schemeClr val="accent3"/>
                </a:solidFill>
              </a:rPr>
              <a:t>Adult, natural, predators</a:t>
            </a:r>
            <a:r>
              <a:rPr lang="en"/>
              <a:t> → crocodile</a:t>
            </a:r>
            <a:endParaRPr/>
          </a:p>
        </p:txBody>
      </p:sp>
      <p:sp>
        <p:nvSpPr>
          <p:cNvPr id="161" name="Google Shape;161;p17"/>
          <p:cNvSpPr txBox="1"/>
          <p:nvPr/>
        </p:nvSpPr>
        <p:spPr>
          <a:xfrm>
            <a:off x="736950" y="4049700"/>
            <a:ext cx="768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A lifetime of experiencing words </a:t>
            </a:r>
            <a:r>
              <a:rPr b="1" lang="en" sz="2000">
                <a:solidFill>
                  <a:schemeClr val="accent3"/>
                </a:solidFill>
                <a:latin typeface="Lato"/>
                <a:ea typeface="Lato"/>
                <a:cs typeface="Lato"/>
                <a:sym typeface="Lato"/>
              </a:rPr>
              <a:t>in context</a:t>
            </a:r>
            <a:r>
              <a:rPr lang="en" sz="1600">
                <a:latin typeface="Lato"/>
                <a:ea typeface="Lato"/>
                <a:cs typeface="Lato"/>
                <a:sym typeface="Lato"/>
              </a:rPr>
              <a:t> has taught us their meaning.</a:t>
            </a:r>
            <a:endParaRPr sz="16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62"/>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Practical uses of LLMs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63"/>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this just a fad?</a:t>
            </a:r>
            <a:endParaRPr/>
          </a:p>
        </p:txBody>
      </p:sp>
      <p:pic>
        <p:nvPicPr>
          <p:cNvPr id="1844" name="Google Shape;1844;p63"/>
          <p:cNvPicPr preferRelativeResize="0"/>
          <p:nvPr/>
        </p:nvPicPr>
        <p:blipFill>
          <a:blip r:embed="rId3">
            <a:alphaModFix/>
          </a:blip>
          <a:stretch>
            <a:fillRect/>
          </a:stretch>
        </p:blipFill>
        <p:spPr>
          <a:xfrm>
            <a:off x="2733175" y="1960275"/>
            <a:ext cx="3681251" cy="2389950"/>
          </a:xfrm>
          <a:prstGeom prst="rect">
            <a:avLst/>
          </a:prstGeom>
          <a:noFill/>
          <a:ln>
            <a:noFill/>
          </a:ln>
        </p:spPr>
      </p:pic>
      <p:sp>
        <p:nvSpPr>
          <p:cNvPr id="1845" name="Google Shape;1845;p63"/>
          <p:cNvSpPr txBox="1"/>
          <p:nvPr/>
        </p:nvSpPr>
        <p:spPr>
          <a:xfrm>
            <a:off x="7066925" y="4835700"/>
            <a:ext cx="207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en.wikipedia.org/wiki/Gartner_hype_cycle</a:t>
            </a:r>
            <a:endParaRPr sz="800">
              <a:latin typeface="Lato"/>
              <a:ea typeface="Lato"/>
              <a:cs typeface="Lato"/>
              <a:sym typeface="Lato"/>
            </a:endParaRPr>
          </a:p>
        </p:txBody>
      </p:sp>
      <p:grpSp>
        <p:nvGrpSpPr>
          <p:cNvPr id="1846" name="Google Shape;1846;p63"/>
          <p:cNvGrpSpPr/>
          <p:nvPr/>
        </p:nvGrpSpPr>
        <p:grpSpPr>
          <a:xfrm>
            <a:off x="515150" y="1817350"/>
            <a:ext cx="2947925" cy="3211850"/>
            <a:chOff x="515150" y="1817350"/>
            <a:chExt cx="2947925" cy="3211850"/>
          </a:xfrm>
        </p:grpSpPr>
        <p:sp>
          <p:nvSpPr>
            <p:cNvPr id="1847" name="Google Shape;1847;p63"/>
            <p:cNvSpPr/>
            <p:nvPr/>
          </p:nvSpPr>
          <p:spPr>
            <a:xfrm>
              <a:off x="2590075" y="1817350"/>
              <a:ext cx="873000" cy="2611500"/>
            </a:xfrm>
            <a:prstGeom prst="rect">
              <a:avLst/>
            </a:prstGeom>
            <a:no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3"/>
            <p:cNvSpPr txBox="1"/>
            <p:nvPr/>
          </p:nvSpPr>
          <p:spPr>
            <a:xfrm>
              <a:off x="515150" y="4629000"/>
              <a:ext cx="11805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We are here</a:t>
              </a:r>
              <a:endParaRPr>
                <a:latin typeface="Lato"/>
                <a:ea typeface="Lato"/>
                <a:cs typeface="Lato"/>
                <a:sym typeface="Lato"/>
              </a:endParaRPr>
            </a:p>
          </p:txBody>
        </p:sp>
        <p:cxnSp>
          <p:nvCxnSpPr>
            <p:cNvPr id="1849" name="Google Shape;1849;p63"/>
            <p:cNvCxnSpPr>
              <a:stCxn id="1848" idx="3"/>
              <a:endCxn id="1847" idx="2"/>
            </p:cNvCxnSpPr>
            <p:nvPr/>
          </p:nvCxnSpPr>
          <p:spPr>
            <a:xfrm flipH="1" rot="10800000">
              <a:off x="1695650" y="4428900"/>
              <a:ext cx="1330800" cy="400200"/>
            </a:xfrm>
            <a:prstGeom prst="bentConnector2">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64"/>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can LLMs do?</a:t>
            </a:r>
            <a:endParaRPr/>
          </a:p>
        </p:txBody>
      </p:sp>
      <p:sp>
        <p:nvSpPr>
          <p:cNvPr id="1855" name="Google Shape;1855;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Some examples from business</a:t>
            </a:r>
            <a:endParaRPr/>
          </a:p>
        </p:txBody>
      </p:sp>
      <p:grpSp>
        <p:nvGrpSpPr>
          <p:cNvPr id="1856" name="Google Shape;1856;p64"/>
          <p:cNvGrpSpPr/>
          <p:nvPr/>
        </p:nvGrpSpPr>
        <p:grpSpPr>
          <a:xfrm>
            <a:off x="4185625" y="1341475"/>
            <a:ext cx="4887825" cy="3477150"/>
            <a:chOff x="4185625" y="1646275"/>
            <a:chExt cx="4887825" cy="3477150"/>
          </a:xfrm>
        </p:grpSpPr>
        <p:pic>
          <p:nvPicPr>
            <p:cNvPr id="1857" name="Google Shape;1857;p64"/>
            <p:cNvPicPr preferRelativeResize="0"/>
            <p:nvPr/>
          </p:nvPicPr>
          <p:blipFill>
            <a:blip r:embed="rId3">
              <a:alphaModFix/>
            </a:blip>
            <a:stretch>
              <a:fillRect/>
            </a:stretch>
          </p:blipFill>
          <p:spPr>
            <a:xfrm>
              <a:off x="4185625" y="1646275"/>
              <a:ext cx="4887825" cy="2882800"/>
            </a:xfrm>
            <a:prstGeom prst="rect">
              <a:avLst/>
            </a:prstGeom>
            <a:noFill/>
            <a:ln>
              <a:noFill/>
            </a:ln>
          </p:spPr>
        </p:pic>
        <p:sp>
          <p:nvSpPr>
            <p:cNvPr id="1858" name="Google Shape;1858;p64"/>
            <p:cNvSpPr txBox="1"/>
            <p:nvPr/>
          </p:nvSpPr>
          <p:spPr>
            <a:xfrm>
              <a:off x="4250025" y="4569325"/>
              <a:ext cx="475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https://www.researchgate.net/profile/Nan-Jia-13/publication/369589868_When_and_How_Artificial_Intelligence_Augments_Employee_Creativity/links/642af04420f25554da0857b0/When-and-How-Artificial-Intelligence-Augments-Employee-Creativity.pdf</a:t>
              </a:r>
              <a:endParaRPr sz="800"/>
            </a:p>
          </p:txBody>
        </p:sp>
      </p:grpSp>
      <p:grpSp>
        <p:nvGrpSpPr>
          <p:cNvPr id="1859" name="Google Shape;1859;p64"/>
          <p:cNvGrpSpPr/>
          <p:nvPr/>
        </p:nvGrpSpPr>
        <p:grpSpPr>
          <a:xfrm>
            <a:off x="4185626" y="787075"/>
            <a:ext cx="4958449" cy="4284800"/>
            <a:chOff x="4185626" y="909325"/>
            <a:chExt cx="4958449" cy="4284800"/>
          </a:xfrm>
        </p:grpSpPr>
        <p:pic>
          <p:nvPicPr>
            <p:cNvPr id="1860" name="Google Shape;1860;p64"/>
            <p:cNvPicPr preferRelativeResize="0"/>
            <p:nvPr/>
          </p:nvPicPr>
          <p:blipFill>
            <a:blip r:embed="rId4">
              <a:alphaModFix/>
            </a:blip>
            <a:stretch>
              <a:fillRect/>
            </a:stretch>
          </p:blipFill>
          <p:spPr>
            <a:xfrm>
              <a:off x="4185626" y="909325"/>
              <a:ext cx="4815276" cy="4091101"/>
            </a:xfrm>
            <a:prstGeom prst="rect">
              <a:avLst/>
            </a:prstGeom>
            <a:noFill/>
            <a:ln>
              <a:noFill/>
            </a:ln>
          </p:spPr>
        </p:pic>
        <p:sp>
          <p:nvSpPr>
            <p:cNvPr id="1861" name="Google Shape;1861;p64"/>
            <p:cNvSpPr txBox="1"/>
            <p:nvPr/>
          </p:nvSpPr>
          <p:spPr>
            <a:xfrm>
              <a:off x="4256175" y="4763025"/>
              <a:ext cx="488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https://github.blog/2022-09-07-research-quantifying-github-copilots-impact-on-developer-productivity-and-happiness/</a:t>
              </a:r>
              <a:endParaRPr sz="8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65"/>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for Data Science Research</a:t>
            </a:r>
            <a:endParaRPr/>
          </a:p>
        </p:txBody>
      </p:sp>
      <p:sp>
        <p:nvSpPr>
          <p:cNvPr id="1867" name="Google Shape;1867;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Improving productivity of </a:t>
            </a:r>
            <a:r>
              <a:rPr b="1" lang="en" sz="1600"/>
              <a:t>coding</a:t>
            </a:r>
            <a:r>
              <a:rPr lang="en" sz="1600"/>
              <a:t> </a:t>
            </a:r>
            <a:r>
              <a:rPr lang="en"/>
              <a:t>and </a:t>
            </a:r>
            <a:r>
              <a:rPr b="1" lang="en" sz="1600"/>
              <a:t>writing</a:t>
            </a:r>
            <a:endParaRPr b="1" sz="1600"/>
          </a:p>
          <a:p>
            <a:pPr indent="-298450" lvl="1" marL="914400" rtl="0" algn="l">
              <a:spcBef>
                <a:spcPts val="0"/>
              </a:spcBef>
              <a:spcAft>
                <a:spcPts val="0"/>
              </a:spcAft>
              <a:buSzPts val="1100"/>
              <a:buAutoNum type="alphaLcPeriod"/>
            </a:pPr>
            <a:r>
              <a:rPr lang="en"/>
              <a:t>Especially for non-native speakers of a language!</a:t>
            </a:r>
            <a:endParaRPr/>
          </a:p>
          <a:p>
            <a:pPr indent="-311150" lvl="0" marL="457200" rtl="0" algn="l">
              <a:spcBef>
                <a:spcPts val="0"/>
              </a:spcBef>
              <a:spcAft>
                <a:spcPts val="0"/>
              </a:spcAft>
              <a:buSzPts val="1300"/>
              <a:buAutoNum type="arabicPeriod"/>
            </a:pPr>
            <a:r>
              <a:rPr lang="en"/>
              <a:t>Summarizing volumes of </a:t>
            </a:r>
            <a:r>
              <a:rPr b="1" lang="en" sz="1600"/>
              <a:t>existing literature</a:t>
            </a:r>
            <a:endParaRPr sz="1300"/>
          </a:p>
          <a:p>
            <a:pPr indent="-311150" lvl="0" marL="457200" rtl="0" algn="l">
              <a:spcBef>
                <a:spcPts val="0"/>
              </a:spcBef>
              <a:spcAft>
                <a:spcPts val="0"/>
              </a:spcAft>
              <a:buSzPts val="1300"/>
              <a:buAutoNum type="arabicPeriod"/>
            </a:pPr>
            <a:r>
              <a:rPr lang="en"/>
              <a:t>Labeling </a:t>
            </a:r>
            <a:r>
              <a:rPr b="1" lang="en" sz="1600"/>
              <a:t>unstructured</a:t>
            </a:r>
            <a:r>
              <a:rPr lang="en"/>
              <a:t> data</a:t>
            </a:r>
            <a:endParaRPr/>
          </a:p>
          <a:p>
            <a:pPr indent="-311150" lvl="0" marL="457200" rtl="0" algn="l">
              <a:spcBef>
                <a:spcPts val="0"/>
              </a:spcBef>
              <a:spcAft>
                <a:spcPts val="0"/>
              </a:spcAft>
              <a:buSzPts val="1300"/>
              <a:buAutoNum type="arabicPeriod"/>
            </a:pPr>
            <a:r>
              <a:rPr b="1" lang="en" sz="1600"/>
              <a:t>Imputing</a:t>
            </a:r>
            <a:r>
              <a:rPr lang="en"/>
              <a:t> missing data (</a:t>
            </a:r>
            <a:r>
              <a:rPr b="1" lang="en">
                <a:solidFill>
                  <a:srgbClr val="CC0000"/>
                </a:solidFill>
              </a:rPr>
              <a:t>BEWARE</a:t>
            </a:r>
            <a:r>
              <a:rPr lang="en"/>
              <a:t>)</a:t>
            </a:r>
            <a:endParaRPr/>
          </a:p>
          <a:p>
            <a:pPr indent="-311150" lvl="0" marL="457200" rtl="0" algn="l">
              <a:spcBef>
                <a:spcPts val="0"/>
              </a:spcBef>
              <a:spcAft>
                <a:spcPts val="0"/>
              </a:spcAft>
              <a:buSzPts val="1300"/>
              <a:buAutoNum type="arabicPeriod"/>
            </a:pPr>
            <a:r>
              <a:rPr b="1" lang="en" sz="1600"/>
              <a:t>Synthetic samples</a:t>
            </a:r>
            <a:r>
              <a:rPr lang="en"/>
              <a:t> (</a:t>
            </a:r>
            <a:r>
              <a:rPr b="1" lang="en">
                <a:solidFill>
                  <a:srgbClr val="CC0000"/>
                </a:solidFill>
              </a:rPr>
              <a:t>BEWARE</a:t>
            </a:r>
            <a:r>
              <a:rPr lang="en"/>
              <a:t>)</a:t>
            </a:r>
            <a:endParaRPr/>
          </a:p>
          <a:p>
            <a:pPr indent="-311150" lvl="0" marL="457200" rtl="0" algn="l">
              <a:spcBef>
                <a:spcPts val="0"/>
              </a:spcBef>
              <a:spcAft>
                <a:spcPts val="0"/>
              </a:spcAft>
              <a:buSzPts val="1300"/>
              <a:buAutoNum type="arabicPeriod"/>
            </a:pPr>
            <a:r>
              <a:rPr b="1" lang="en" sz="1600"/>
              <a:t>Hypothesis </a:t>
            </a:r>
            <a:r>
              <a:rPr lang="en"/>
              <a:t>generation (</a:t>
            </a:r>
            <a:r>
              <a:rPr b="1" lang="en">
                <a:solidFill>
                  <a:srgbClr val="CC0000"/>
                </a:solidFill>
              </a:rPr>
              <a:t>BEWARE</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66"/>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Core skill: shift distribution of “next word”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73" name="Google Shape;1873;p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Zero-shot: “Finish this sentence </a:t>
            </a:r>
            <a:r>
              <a:rPr b="1" lang="en" u="sng"/>
              <a:t>from the perspective of…</a:t>
            </a:r>
            <a:r>
              <a:rPr lang="en"/>
              <a:t>”</a:t>
            </a:r>
            <a:endParaRPr/>
          </a:p>
          <a:p>
            <a:pPr indent="-311150" lvl="0" marL="457200" rtl="0" algn="l">
              <a:spcBef>
                <a:spcPts val="0"/>
              </a:spcBef>
              <a:spcAft>
                <a:spcPts val="0"/>
              </a:spcAft>
              <a:buSzPts val="1300"/>
              <a:buChar char="●"/>
            </a:pPr>
            <a:r>
              <a:rPr lang="en"/>
              <a:t>Multi-shot: “Here are some examples of what I do on trips:”</a:t>
            </a:r>
            <a:endParaRPr/>
          </a:p>
          <a:p>
            <a:pPr indent="-298450" lvl="1" marL="914400" rtl="0" algn="l">
              <a:spcBef>
                <a:spcPts val="0"/>
              </a:spcBef>
              <a:spcAft>
                <a:spcPts val="0"/>
              </a:spcAft>
              <a:buSzPts val="1100"/>
              <a:buChar char="○"/>
            </a:pPr>
            <a:r>
              <a:rPr lang="en"/>
              <a:t>Ex: “I took a trip to Maine.” Answer: “to see my brother and present my research at Bowdoin College.”</a:t>
            </a:r>
            <a:endParaRPr/>
          </a:p>
          <a:p>
            <a:pPr indent="-298450" lvl="1" marL="914400" rtl="0" algn="l">
              <a:spcBef>
                <a:spcPts val="0"/>
              </a:spcBef>
              <a:spcAft>
                <a:spcPts val="0"/>
              </a:spcAft>
              <a:buSzPts val="1100"/>
              <a:buChar char="○"/>
            </a:pPr>
            <a:r>
              <a:rPr lang="en"/>
              <a:t>Ex: “I took a trip to Florence.” Answer: “to see my colleagues and attend a conference on social media and politics.”</a:t>
            </a:r>
            <a:endParaRPr/>
          </a:p>
          <a:p>
            <a:pPr indent="-311150" lvl="0" marL="457200" rtl="0" algn="l">
              <a:spcBef>
                <a:spcPts val="0"/>
              </a:spcBef>
              <a:spcAft>
                <a:spcPts val="0"/>
              </a:spcAft>
              <a:buSzPts val="1300"/>
              <a:buChar char="●"/>
            </a:pPr>
            <a:r>
              <a:rPr lang="en"/>
              <a:t>Fine-tuning: re-train LLM on specific documents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67"/>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Directly influence the context</a:t>
            </a:r>
            <a:endParaRPr/>
          </a:p>
        </p:txBody>
      </p:sp>
      <p:sp>
        <p:nvSpPr>
          <p:cNvPr id="1879" name="Google Shape;1879;p67"/>
          <p:cNvSpPr txBox="1"/>
          <p:nvPr>
            <p:ph idx="1" type="body"/>
          </p:nvPr>
        </p:nvSpPr>
        <p:spPr>
          <a:xfrm>
            <a:off x="729450" y="1356492"/>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big area of interest: prompt engineering</a:t>
            </a:r>
            <a:endParaRPr/>
          </a:p>
          <a:p>
            <a:pPr indent="-298450" lvl="1" marL="914400" rtl="0" algn="l">
              <a:spcBef>
                <a:spcPts val="0"/>
              </a:spcBef>
              <a:spcAft>
                <a:spcPts val="0"/>
              </a:spcAft>
              <a:buSzPts val="1100"/>
              <a:buChar char="○"/>
            </a:pPr>
            <a:r>
              <a:rPr lang="en"/>
              <a:t>We can influence the posterior distribution by changing our prompt</a:t>
            </a:r>
            <a:endParaRPr/>
          </a:p>
          <a:p>
            <a:pPr indent="-298450" lvl="1" marL="914400" rtl="0" algn="l">
              <a:spcBef>
                <a:spcPts val="0"/>
              </a:spcBef>
              <a:spcAft>
                <a:spcPts val="0"/>
              </a:spcAft>
              <a:buSzPts val="1100"/>
              <a:buChar char="○"/>
            </a:pPr>
            <a:r>
              <a:rPr lang="en"/>
              <a:t>Literally adjusting the </a:t>
            </a:r>
            <a:r>
              <a:rPr b="1" lang="en">
                <a:solidFill>
                  <a:schemeClr val="accent3"/>
                </a:solidFill>
              </a:rPr>
              <a:t>context</a:t>
            </a:r>
            <a:endParaRPr b="1">
              <a:solidFill>
                <a:schemeClr val="accent3"/>
              </a:solidFill>
            </a:endParaRPr>
          </a:p>
        </p:txBody>
      </p:sp>
      <p:sp>
        <p:nvSpPr>
          <p:cNvPr id="1880" name="Google Shape;1880;p67"/>
          <p:cNvSpPr/>
          <p:nvPr/>
        </p:nvSpPr>
        <p:spPr>
          <a:xfrm>
            <a:off x="2887725" y="2329818"/>
            <a:ext cx="3422100" cy="2058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t>ChatGPT</a:t>
            </a:r>
            <a:endParaRPr sz="3200"/>
          </a:p>
        </p:txBody>
      </p:sp>
      <p:sp>
        <p:nvSpPr>
          <p:cNvPr id="1881" name="Google Shape;1881;p67"/>
          <p:cNvSpPr/>
          <p:nvPr/>
        </p:nvSpPr>
        <p:spPr>
          <a:xfrm>
            <a:off x="9612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7"/>
          <p:cNvSpPr/>
          <p:nvPr/>
        </p:nvSpPr>
        <p:spPr>
          <a:xfrm>
            <a:off x="11898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7"/>
          <p:cNvSpPr/>
          <p:nvPr/>
        </p:nvSpPr>
        <p:spPr>
          <a:xfrm>
            <a:off x="14184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7"/>
          <p:cNvSpPr txBox="1"/>
          <p:nvPr/>
        </p:nvSpPr>
        <p:spPr>
          <a:xfrm>
            <a:off x="722975" y="3464582"/>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(embedding)</a:t>
            </a:r>
            <a:endParaRPr>
              <a:latin typeface="Lato"/>
              <a:ea typeface="Lato"/>
              <a:cs typeface="Lato"/>
              <a:sym typeface="Lato"/>
            </a:endParaRPr>
          </a:p>
        </p:txBody>
      </p:sp>
      <p:sp>
        <p:nvSpPr>
          <p:cNvPr id="1885" name="Google Shape;1885;p67"/>
          <p:cNvSpPr/>
          <p:nvPr/>
        </p:nvSpPr>
        <p:spPr>
          <a:xfrm rot="-5400000">
            <a:off x="2431775" y="3811043"/>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7"/>
          <p:cNvSpPr/>
          <p:nvPr/>
        </p:nvSpPr>
        <p:spPr>
          <a:xfrm>
            <a:off x="16470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txBox="1"/>
          <p:nvPr/>
        </p:nvSpPr>
        <p:spPr>
          <a:xfrm>
            <a:off x="702620" y="4144768"/>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1888" name="Google Shape;1888;p67"/>
          <p:cNvSpPr txBox="1"/>
          <p:nvPr/>
        </p:nvSpPr>
        <p:spPr>
          <a:xfrm>
            <a:off x="899820" y="4144768"/>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traveled</a:t>
            </a:r>
            <a:endParaRPr sz="1000">
              <a:latin typeface="Lato"/>
              <a:ea typeface="Lato"/>
              <a:cs typeface="Lato"/>
              <a:sym typeface="Lato"/>
            </a:endParaRPr>
          </a:p>
        </p:txBody>
      </p:sp>
      <p:sp>
        <p:nvSpPr>
          <p:cNvPr id="1889" name="Google Shape;1889;p67"/>
          <p:cNvSpPr txBox="1"/>
          <p:nvPr/>
        </p:nvSpPr>
        <p:spPr>
          <a:xfrm>
            <a:off x="1320145"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890" name="Google Shape;1890;p67"/>
          <p:cNvSpPr txBox="1"/>
          <p:nvPr/>
        </p:nvSpPr>
        <p:spPr>
          <a:xfrm>
            <a:off x="1650295"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a:t>
            </a:r>
            <a:endParaRPr sz="1000">
              <a:latin typeface="Lato"/>
              <a:ea typeface="Lato"/>
              <a:cs typeface="Lato"/>
              <a:sym typeface="Lato"/>
            </a:endParaRPr>
          </a:p>
        </p:txBody>
      </p:sp>
      <p:sp>
        <p:nvSpPr>
          <p:cNvPr id="1891" name="Google Shape;1891;p67"/>
          <p:cNvSpPr txBox="1"/>
          <p:nvPr/>
        </p:nvSpPr>
        <p:spPr>
          <a:xfrm>
            <a:off x="2053495"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892" name="Google Shape;1892;p67"/>
          <p:cNvSpPr/>
          <p:nvPr/>
        </p:nvSpPr>
        <p:spPr>
          <a:xfrm>
            <a:off x="18756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3" name="Google Shape;1893;p67"/>
          <p:cNvCxnSpPr>
            <a:stCxn id="1887" idx="0"/>
            <a:endCxn id="1881" idx="2"/>
          </p:cNvCxnSpPr>
          <p:nvPr/>
        </p:nvCxnSpPr>
        <p:spPr>
          <a:xfrm flipH="1" rot="10800000">
            <a:off x="802670" y="4016068"/>
            <a:ext cx="258600" cy="128700"/>
          </a:xfrm>
          <a:prstGeom prst="straightConnector1">
            <a:avLst/>
          </a:prstGeom>
          <a:noFill/>
          <a:ln cap="flat" cmpd="sng" w="9525">
            <a:solidFill>
              <a:schemeClr val="dk2"/>
            </a:solidFill>
            <a:prstDash val="solid"/>
            <a:round/>
            <a:headEnd len="med" w="med" type="none"/>
            <a:tailEnd len="med" w="med" type="none"/>
          </a:ln>
        </p:spPr>
      </p:cxnSp>
      <p:cxnSp>
        <p:nvCxnSpPr>
          <p:cNvPr id="1894" name="Google Shape;1894;p67"/>
          <p:cNvCxnSpPr/>
          <p:nvPr/>
        </p:nvCxnSpPr>
        <p:spPr>
          <a:xfrm flipH="1" rot="10800000">
            <a:off x="1148632" y="4016068"/>
            <a:ext cx="123900" cy="128700"/>
          </a:xfrm>
          <a:prstGeom prst="straightConnector1">
            <a:avLst/>
          </a:prstGeom>
          <a:noFill/>
          <a:ln cap="flat" cmpd="sng" w="9525">
            <a:solidFill>
              <a:schemeClr val="dk2"/>
            </a:solidFill>
            <a:prstDash val="solid"/>
            <a:round/>
            <a:headEnd len="med" w="med" type="none"/>
            <a:tailEnd len="med" w="med" type="none"/>
          </a:ln>
        </p:spPr>
      </p:cxnSp>
      <p:cxnSp>
        <p:nvCxnSpPr>
          <p:cNvPr id="1895" name="Google Shape;1895;p67"/>
          <p:cNvCxnSpPr>
            <a:stCxn id="1889" idx="0"/>
            <a:endCxn id="1883" idx="2"/>
          </p:cNvCxnSpPr>
          <p:nvPr/>
        </p:nvCxnSpPr>
        <p:spPr>
          <a:xfrm rot="10800000">
            <a:off x="1518445" y="4016068"/>
            <a:ext cx="3300" cy="128700"/>
          </a:xfrm>
          <a:prstGeom prst="straightConnector1">
            <a:avLst/>
          </a:prstGeom>
          <a:noFill/>
          <a:ln cap="flat" cmpd="sng" w="9525">
            <a:solidFill>
              <a:schemeClr val="dk2"/>
            </a:solidFill>
            <a:prstDash val="solid"/>
            <a:round/>
            <a:headEnd len="med" w="med" type="none"/>
            <a:tailEnd len="med" w="med" type="none"/>
          </a:ln>
        </p:spPr>
      </p:cxnSp>
      <p:cxnSp>
        <p:nvCxnSpPr>
          <p:cNvPr id="1896" name="Google Shape;1896;p67"/>
          <p:cNvCxnSpPr>
            <a:stCxn id="1890" idx="0"/>
            <a:endCxn id="1886" idx="2"/>
          </p:cNvCxnSpPr>
          <p:nvPr/>
        </p:nvCxnSpPr>
        <p:spPr>
          <a:xfrm rot="10800000">
            <a:off x="1747195" y="4016068"/>
            <a:ext cx="104700" cy="128700"/>
          </a:xfrm>
          <a:prstGeom prst="straightConnector1">
            <a:avLst/>
          </a:prstGeom>
          <a:noFill/>
          <a:ln cap="flat" cmpd="sng" w="9525">
            <a:solidFill>
              <a:schemeClr val="dk2"/>
            </a:solidFill>
            <a:prstDash val="solid"/>
            <a:round/>
            <a:headEnd len="med" w="med" type="none"/>
            <a:tailEnd len="med" w="med" type="none"/>
          </a:ln>
        </p:spPr>
      </p:cxnSp>
      <p:cxnSp>
        <p:nvCxnSpPr>
          <p:cNvPr id="1897" name="Google Shape;1897;p67"/>
          <p:cNvCxnSpPr>
            <a:stCxn id="1891" idx="0"/>
            <a:endCxn id="1892" idx="2"/>
          </p:cNvCxnSpPr>
          <p:nvPr/>
        </p:nvCxnSpPr>
        <p:spPr>
          <a:xfrm rot="10800000">
            <a:off x="1975795" y="4016068"/>
            <a:ext cx="279300" cy="128700"/>
          </a:xfrm>
          <a:prstGeom prst="straightConnector1">
            <a:avLst/>
          </a:prstGeom>
          <a:noFill/>
          <a:ln cap="flat" cmpd="sng" w="9525">
            <a:solidFill>
              <a:schemeClr val="dk2"/>
            </a:solidFill>
            <a:prstDash val="solid"/>
            <a:round/>
            <a:headEnd len="med" w="med" type="none"/>
            <a:tailEnd len="med" w="med" type="none"/>
          </a:ln>
        </p:spPr>
      </p:cxnSp>
      <p:sp>
        <p:nvSpPr>
          <p:cNvPr id="1898" name="Google Shape;1898;p67"/>
          <p:cNvSpPr/>
          <p:nvPr/>
        </p:nvSpPr>
        <p:spPr>
          <a:xfrm rot="-5400000">
            <a:off x="6565675" y="3430043"/>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7"/>
          <p:cNvSpPr/>
          <p:nvPr/>
        </p:nvSpPr>
        <p:spPr>
          <a:xfrm>
            <a:off x="9612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7"/>
          <p:cNvSpPr/>
          <p:nvPr/>
        </p:nvSpPr>
        <p:spPr>
          <a:xfrm>
            <a:off x="11898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7"/>
          <p:cNvSpPr/>
          <p:nvPr/>
        </p:nvSpPr>
        <p:spPr>
          <a:xfrm>
            <a:off x="14184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7"/>
          <p:cNvSpPr txBox="1"/>
          <p:nvPr/>
        </p:nvSpPr>
        <p:spPr>
          <a:xfrm>
            <a:off x="722975" y="2356018"/>
            <a:ext cx="197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Prompt (embedding)</a:t>
            </a:r>
            <a:endParaRPr>
              <a:latin typeface="Lato"/>
              <a:ea typeface="Lato"/>
              <a:cs typeface="Lato"/>
              <a:sym typeface="Lato"/>
            </a:endParaRPr>
          </a:p>
        </p:txBody>
      </p:sp>
      <p:sp>
        <p:nvSpPr>
          <p:cNvPr id="1903" name="Google Shape;1903;p67"/>
          <p:cNvSpPr/>
          <p:nvPr/>
        </p:nvSpPr>
        <p:spPr>
          <a:xfrm rot="-5400000">
            <a:off x="2431775" y="2702468"/>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7"/>
          <p:cNvSpPr/>
          <p:nvPr/>
        </p:nvSpPr>
        <p:spPr>
          <a:xfrm>
            <a:off x="16470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7"/>
          <p:cNvSpPr txBox="1"/>
          <p:nvPr/>
        </p:nvSpPr>
        <p:spPr>
          <a:xfrm>
            <a:off x="550220" y="3036193"/>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1906" name="Google Shape;1906;p67"/>
          <p:cNvSpPr txBox="1"/>
          <p:nvPr/>
        </p:nvSpPr>
        <p:spPr>
          <a:xfrm>
            <a:off x="671220" y="3036193"/>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am</a:t>
            </a:r>
            <a:endParaRPr sz="1000">
              <a:latin typeface="Lato"/>
              <a:ea typeface="Lato"/>
              <a:cs typeface="Lato"/>
              <a:sym typeface="Lato"/>
            </a:endParaRPr>
          </a:p>
        </p:txBody>
      </p:sp>
      <p:sp>
        <p:nvSpPr>
          <p:cNvPr id="1907" name="Google Shape;1907;p67"/>
          <p:cNvSpPr txBox="1"/>
          <p:nvPr/>
        </p:nvSpPr>
        <p:spPr>
          <a:xfrm>
            <a:off x="1084115" y="3036193"/>
            <a:ext cx="570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married</a:t>
            </a:r>
            <a:endParaRPr sz="1000">
              <a:latin typeface="Lato"/>
              <a:ea typeface="Lato"/>
              <a:cs typeface="Lato"/>
              <a:sym typeface="Lato"/>
            </a:endParaRPr>
          </a:p>
        </p:txBody>
      </p:sp>
      <p:sp>
        <p:nvSpPr>
          <p:cNvPr id="1908" name="Google Shape;1908;p67"/>
          <p:cNvSpPr txBox="1"/>
          <p:nvPr/>
        </p:nvSpPr>
        <p:spPr>
          <a:xfrm>
            <a:off x="1570882" y="3033455"/>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909" name="Google Shape;1909;p67"/>
          <p:cNvSpPr txBox="1"/>
          <p:nvPr/>
        </p:nvSpPr>
        <p:spPr>
          <a:xfrm>
            <a:off x="1824895" y="3036193"/>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a</a:t>
            </a:r>
            <a:endParaRPr sz="1000">
              <a:latin typeface="Lato"/>
              <a:ea typeface="Lato"/>
              <a:cs typeface="Lato"/>
              <a:sym typeface="Lato"/>
            </a:endParaRPr>
          </a:p>
        </p:txBody>
      </p:sp>
      <p:sp>
        <p:nvSpPr>
          <p:cNvPr id="1910" name="Google Shape;1910;p67"/>
          <p:cNvSpPr/>
          <p:nvPr/>
        </p:nvSpPr>
        <p:spPr>
          <a:xfrm>
            <a:off x="18756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1" name="Google Shape;1911;p67"/>
          <p:cNvCxnSpPr>
            <a:stCxn id="1905" idx="0"/>
            <a:endCxn id="1899" idx="2"/>
          </p:cNvCxnSpPr>
          <p:nvPr/>
        </p:nvCxnSpPr>
        <p:spPr>
          <a:xfrm flipH="1" rot="10800000">
            <a:off x="650270" y="2907493"/>
            <a:ext cx="411000" cy="128700"/>
          </a:xfrm>
          <a:prstGeom prst="straightConnector1">
            <a:avLst/>
          </a:prstGeom>
          <a:noFill/>
          <a:ln cap="flat" cmpd="sng" w="9525">
            <a:solidFill>
              <a:schemeClr val="dk2"/>
            </a:solidFill>
            <a:prstDash val="solid"/>
            <a:round/>
            <a:headEnd len="med" w="med" type="none"/>
            <a:tailEnd len="med" w="med" type="none"/>
          </a:ln>
        </p:spPr>
      </p:cxnSp>
      <p:cxnSp>
        <p:nvCxnSpPr>
          <p:cNvPr id="1912" name="Google Shape;1912;p67"/>
          <p:cNvCxnSpPr>
            <a:stCxn id="1906" idx="0"/>
            <a:endCxn id="1900" idx="2"/>
          </p:cNvCxnSpPr>
          <p:nvPr/>
        </p:nvCxnSpPr>
        <p:spPr>
          <a:xfrm flipH="1" rot="10800000">
            <a:off x="937470" y="2907493"/>
            <a:ext cx="352500" cy="128700"/>
          </a:xfrm>
          <a:prstGeom prst="straightConnector1">
            <a:avLst/>
          </a:prstGeom>
          <a:noFill/>
          <a:ln cap="flat" cmpd="sng" w="9525">
            <a:solidFill>
              <a:schemeClr val="dk2"/>
            </a:solidFill>
            <a:prstDash val="solid"/>
            <a:round/>
            <a:headEnd len="med" w="med" type="none"/>
            <a:tailEnd len="med" w="med" type="none"/>
          </a:ln>
        </p:spPr>
      </p:cxnSp>
      <p:cxnSp>
        <p:nvCxnSpPr>
          <p:cNvPr id="1913" name="Google Shape;1913;p67"/>
          <p:cNvCxnSpPr>
            <a:stCxn id="1907" idx="0"/>
            <a:endCxn id="1901" idx="2"/>
          </p:cNvCxnSpPr>
          <p:nvPr/>
        </p:nvCxnSpPr>
        <p:spPr>
          <a:xfrm flipH="1" rot="10800000">
            <a:off x="1369415" y="2907493"/>
            <a:ext cx="149100" cy="128700"/>
          </a:xfrm>
          <a:prstGeom prst="straightConnector1">
            <a:avLst/>
          </a:prstGeom>
          <a:noFill/>
          <a:ln cap="flat" cmpd="sng" w="9525">
            <a:solidFill>
              <a:schemeClr val="dk2"/>
            </a:solidFill>
            <a:prstDash val="solid"/>
            <a:round/>
            <a:headEnd len="med" w="med" type="none"/>
            <a:tailEnd len="med" w="med" type="none"/>
          </a:ln>
        </p:spPr>
      </p:cxnSp>
      <p:cxnSp>
        <p:nvCxnSpPr>
          <p:cNvPr id="1914" name="Google Shape;1914;p67"/>
          <p:cNvCxnSpPr>
            <a:stCxn id="1908" idx="0"/>
            <a:endCxn id="1904" idx="2"/>
          </p:cNvCxnSpPr>
          <p:nvPr/>
        </p:nvCxnSpPr>
        <p:spPr>
          <a:xfrm rot="10800000">
            <a:off x="1746982" y="2907455"/>
            <a:ext cx="25500" cy="126000"/>
          </a:xfrm>
          <a:prstGeom prst="straightConnector1">
            <a:avLst/>
          </a:prstGeom>
          <a:noFill/>
          <a:ln cap="flat" cmpd="sng" w="9525">
            <a:solidFill>
              <a:schemeClr val="dk2"/>
            </a:solidFill>
            <a:prstDash val="solid"/>
            <a:round/>
            <a:headEnd len="med" w="med" type="none"/>
            <a:tailEnd len="med" w="med" type="none"/>
          </a:ln>
        </p:spPr>
      </p:cxnSp>
      <p:cxnSp>
        <p:nvCxnSpPr>
          <p:cNvPr id="1915" name="Google Shape;1915;p67"/>
          <p:cNvCxnSpPr>
            <a:stCxn id="1909" idx="0"/>
            <a:endCxn id="1910" idx="2"/>
          </p:cNvCxnSpPr>
          <p:nvPr/>
        </p:nvCxnSpPr>
        <p:spPr>
          <a:xfrm rot="10800000">
            <a:off x="1975795" y="2907493"/>
            <a:ext cx="50700" cy="1287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67"/>
          <p:cNvSpPr txBox="1"/>
          <p:nvPr/>
        </p:nvSpPr>
        <p:spPr>
          <a:xfrm>
            <a:off x="2126665" y="3036193"/>
            <a:ext cx="570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Korean</a:t>
            </a:r>
            <a:endParaRPr sz="1000">
              <a:latin typeface="Lato"/>
              <a:ea typeface="Lato"/>
              <a:cs typeface="Lato"/>
              <a:sym typeface="Lato"/>
            </a:endParaRPr>
          </a:p>
        </p:txBody>
      </p:sp>
      <p:sp>
        <p:nvSpPr>
          <p:cNvPr id="1917" name="Google Shape;1917;p67"/>
          <p:cNvSpPr/>
          <p:nvPr/>
        </p:nvSpPr>
        <p:spPr>
          <a:xfrm>
            <a:off x="21042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8" name="Google Shape;1918;p67"/>
          <p:cNvCxnSpPr>
            <a:stCxn id="1917" idx="2"/>
            <a:endCxn id="1916" idx="0"/>
          </p:cNvCxnSpPr>
          <p:nvPr/>
        </p:nvCxnSpPr>
        <p:spPr>
          <a:xfrm>
            <a:off x="2204276" y="2907368"/>
            <a:ext cx="207600" cy="128700"/>
          </a:xfrm>
          <a:prstGeom prst="straightConnector1">
            <a:avLst/>
          </a:prstGeom>
          <a:noFill/>
          <a:ln cap="flat" cmpd="sng" w="9525">
            <a:solidFill>
              <a:schemeClr val="dk2"/>
            </a:solidFill>
            <a:prstDash val="solid"/>
            <a:round/>
            <a:headEnd len="med" w="med" type="none"/>
            <a:tailEnd len="med" w="med" type="none"/>
          </a:ln>
        </p:spPr>
      </p:cxnSp>
      <p:sp>
        <p:nvSpPr>
          <p:cNvPr id="1919" name="Google Shape;1919;p67"/>
          <p:cNvSpPr txBox="1"/>
          <p:nvPr/>
        </p:nvSpPr>
        <p:spPr>
          <a:xfrm rot="5400000">
            <a:off x="7504650" y="3349175"/>
            <a:ext cx="17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 (softmax)</a:t>
            </a:r>
            <a:endParaRPr>
              <a:latin typeface="Lato"/>
              <a:ea typeface="Lato"/>
              <a:cs typeface="Lato"/>
              <a:sym typeface="Lato"/>
            </a:endParaRPr>
          </a:p>
        </p:txBody>
      </p:sp>
      <p:sp>
        <p:nvSpPr>
          <p:cNvPr id="1920" name="Google Shape;1920;p67"/>
          <p:cNvSpPr/>
          <p:nvPr/>
        </p:nvSpPr>
        <p:spPr>
          <a:xfrm>
            <a:off x="7027176" y="2177400"/>
            <a:ext cx="200100" cy="179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921" name="Google Shape;1921;p67"/>
          <p:cNvSpPr/>
          <p:nvPr/>
        </p:nvSpPr>
        <p:spPr>
          <a:xfrm>
            <a:off x="7027176" y="2427825"/>
            <a:ext cx="200100" cy="17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7"/>
          <p:cNvSpPr/>
          <p:nvPr/>
        </p:nvSpPr>
        <p:spPr>
          <a:xfrm>
            <a:off x="7027176" y="2678250"/>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a:off x="7027176" y="2928675"/>
            <a:ext cx="200100" cy="179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7"/>
          <p:cNvSpPr/>
          <p:nvPr/>
        </p:nvSpPr>
        <p:spPr>
          <a:xfrm>
            <a:off x="7027176" y="3179100"/>
            <a:ext cx="200100" cy="17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7"/>
          <p:cNvSpPr/>
          <p:nvPr/>
        </p:nvSpPr>
        <p:spPr>
          <a:xfrm>
            <a:off x="7027176" y="3429525"/>
            <a:ext cx="200100" cy="179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7"/>
          <p:cNvSpPr txBox="1"/>
          <p:nvPr/>
        </p:nvSpPr>
        <p:spPr>
          <a:xfrm>
            <a:off x="7346395" y="2177400"/>
            <a:ext cx="53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1927" name="Google Shape;1927;p67"/>
          <p:cNvSpPr txBox="1"/>
          <p:nvPr/>
        </p:nvSpPr>
        <p:spPr>
          <a:xfrm>
            <a:off x="7346402" y="243034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experience</a:t>
            </a:r>
            <a:endParaRPr sz="1000">
              <a:latin typeface="Lato"/>
              <a:ea typeface="Lato"/>
              <a:cs typeface="Lato"/>
              <a:sym typeface="Lato"/>
            </a:endParaRPr>
          </a:p>
        </p:txBody>
      </p:sp>
      <p:sp>
        <p:nvSpPr>
          <p:cNvPr id="1928" name="Google Shape;1928;p67"/>
          <p:cNvSpPr txBox="1"/>
          <p:nvPr/>
        </p:nvSpPr>
        <p:spPr>
          <a:xfrm>
            <a:off x="7346402" y="268329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wife</a:t>
            </a:r>
            <a:endParaRPr sz="1000">
              <a:latin typeface="Lato"/>
              <a:ea typeface="Lato"/>
              <a:cs typeface="Lato"/>
              <a:sym typeface="Lato"/>
            </a:endParaRPr>
          </a:p>
        </p:txBody>
      </p:sp>
      <p:sp>
        <p:nvSpPr>
          <p:cNvPr id="1929" name="Google Shape;1929;p67"/>
          <p:cNvSpPr txBox="1"/>
          <p:nvPr/>
        </p:nvSpPr>
        <p:spPr>
          <a:xfrm>
            <a:off x="7346402" y="293623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culture</a:t>
            </a:r>
            <a:endParaRPr sz="1000">
              <a:latin typeface="Lato"/>
              <a:ea typeface="Lato"/>
              <a:cs typeface="Lato"/>
              <a:sym typeface="Lato"/>
            </a:endParaRPr>
          </a:p>
        </p:txBody>
      </p:sp>
      <p:sp>
        <p:nvSpPr>
          <p:cNvPr id="1930" name="Google Shape;1930;p67"/>
          <p:cNvSpPr txBox="1"/>
          <p:nvPr/>
        </p:nvSpPr>
        <p:spPr>
          <a:xfrm>
            <a:off x="7346402" y="318918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understand</a:t>
            </a:r>
            <a:endParaRPr sz="1000">
              <a:latin typeface="Lato"/>
              <a:ea typeface="Lato"/>
              <a:cs typeface="Lato"/>
              <a:sym typeface="Lato"/>
            </a:endParaRPr>
          </a:p>
        </p:txBody>
      </p:sp>
      <p:sp>
        <p:nvSpPr>
          <p:cNvPr id="1931" name="Google Shape;1931;p67"/>
          <p:cNvSpPr txBox="1"/>
          <p:nvPr/>
        </p:nvSpPr>
        <p:spPr>
          <a:xfrm>
            <a:off x="7346402" y="34421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broadband</a:t>
            </a:r>
            <a:endParaRPr sz="1000">
              <a:latin typeface="Lato"/>
              <a:ea typeface="Lato"/>
              <a:cs typeface="Lato"/>
              <a:sym typeface="Lato"/>
            </a:endParaRPr>
          </a:p>
        </p:txBody>
      </p:sp>
      <p:sp>
        <p:nvSpPr>
          <p:cNvPr id="1932" name="Google Shape;1932;p67"/>
          <p:cNvSpPr/>
          <p:nvPr/>
        </p:nvSpPr>
        <p:spPr>
          <a:xfrm>
            <a:off x="7027176" y="3695075"/>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7"/>
          <p:cNvSpPr txBox="1"/>
          <p:nvPr/>
        </p:nvSpPr>
        <p:spPr>
          <a:xfrm>
            <a:off x="7346402" y="37076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with</a:t>
            </a:r>
            <a:endParaRPr sz="1000">
              <a:latin typeface="Lato"/>
              <a:ea typeface="Lato"/>
              <a:cs typeface="Lato"/>
              <a:sym typeface="Lato"/>
            </a:endParaRPr>
          </a:p>
        </p:txBody>
      </p:sp>
      <p:sp>
        <p:nvSpPr>
          <p:cNvPr id="1934" name="Google Shape;1934;p67"/>
          <p:cNvSpPr/>
          <p:nvPr/>
        </p:nvSpPr>
        <p:spPr>
          <a:xfrm>
            <a:off x="7027176" y="3960625"/>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7"/>
          <p:cNvSpPr txBox="1"/>
          <p:nvPr/>
        </p:nvSpPr>
        <p:spPr>
          <a:xfrm>
            <a:off x="7346402" y="39732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reconnect</a:t>
            </a:r>
            <a:endParaRPr sz="1000">
              <a:latin typeface="Lato"/>
              <a:ea typeface="Lato"/>
              <a:cs typeface="Lato"/>
              <a:sym typeface="Lato"/>
            </a:endParaRPr>
          </a:p>
        </p:txBody>
      </p:sp>
      <p:sp>
        <p:nvSpPr>
          <p:cNvPr id="1936" name="Google Shape;1936;p67"/>
          <p:cNvSpPr/>
          <p:nvPr/>
        </p:nvSpPr>
        <p:spPr>
          <a:xfrm>
            <a:off x="7027176" y="4226175"/>
            <a:ext cx="200100" cy="179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txBox="1"/>
          <p:nvPr/>
        </p:nvSpPr>
        <p:spPr>
          <a:xfrm>
            <a:off x="7346402" y="42387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1938" name="Google Shape;1938;p67"/>
          <p:cNvSpPr/>
          <p:nvPr/>
        </p:nvSpPr>
        <p:spPr>
          <a:xfrm>
            <a:off x="7027176" y="4484378"/>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7"/>
          <p:cNvSpPr txBox="1"/>
          <p:nvPr/>
        </p:nvSpPr>
        <p:spPr>
          <a:xfrm>
            <a:off x="7346402" y="4496978"/>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a:t>
            </a:r>
            <a:endParaRPr sz="1000">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68"/>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Directly influence the context</a:t>
            </a:r>
            <a:endParaRPr/>
          </a:p>
        </p:txBody>
      </p:sp>
      <p:sp>
        <p:nvSpPr>
          <p:cNvPr id="1945" name="Google Shape;1945;p68"/>
          <p:cNvSpPr txBox="1"/>
          <p:nvPr>
            <p:ph idx="1" type="body"/>
          </p:nvPr>
        </p:nvSpPr>
        <p:spPr>
          <a:xfrm>
            <a:off x="729450" y="1356492"/>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big area of interest: prompt engineering</a:t>
            </a:r>
            <a:endParaRPr/>
          </a:p>
          <a:p>
            <a:pPr indent="-298450" lvl="1" marL="914400" rtl="0" algn="l">
              <a:spcBef>
                <a:spcPts val="0"/>
              </a:spcBef>
              <a:spcAft>
                <a:spcPts val="0"/>
              </a:spcAft>
              <a:buSzPts val="1100"/>
              <a:buChar char="○"/>
            </a:pPr>
            <a:r>
              <a:rPr lang="en"/>
              <a:t>We can influence the posterior distribution by changing our prompt</a:t>
            </a:r>
            <a:endParaRPr/>
          </a:p>
          <a:p>
            <a:pPr indent="-298450" lvl="1" marL="914400" rtl="0" algn="l">
              <a:spcBef>
                <a:spcPts val="0"/>
              </a:spcBef>
              <a:spcAft>
                <a:spcPts val="0"/>
              </a:spcAft>
              <a:buSzPts val="1100"/>
              <a:buChar char="○"/>
            </a:pPr>
            <a:r>
              <a:rPr lang="en"/>
              <a:t>Literally adjusting the </a:t>
            </a:r>
            <a:r>
              <a:rPr b="1" lang="en">
                <a:solidFill>
                  <a:schemeClr val="accent3"/>
                </a:solidFill>
              </a:rPr>
              <a:t>context</a:t>
            </a:r>
            <a:endParaRPr b="1">
              <a:solidFill>
                <a:schemeClr val="accent3"/>
              </a:solidFill>
            </a:endParaRPr>
          </a:p>
        </p:txBody>
      </p:sp>
      <p:sp>
        <p:nvSpPr>
          <p:cNvPr id="1946" name="Google Shape;1946;p68"/>
          <p:cNvSpPr/>
          <p:nvPr/>
        </p:nvSpPr>
        <p:spPr>
          <a:xfrm>
            <a:off x="2887725" y="2329818"/>
            <a:ext cx="3422100" cy="2058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t>ChatGPT</a:t>
            </a:r>
            <a:endParaRPr sz="3200"/>
          </a:p>
        </p:txBody>
      </p:sp>
      <p:sp>
        <p:nvSpPr>
          <p:cNvPr id="1947" name="Google Shape;1947;p68"/>
          <p:cNvSpPr/>
          <p:nvPr/>
        </p:nvSpPr>
        <p:spPr>
          <a:xfrm>
            <a:off x="8088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8"/>
          <p:cNvSpPr/>
          <p:nvPr/>
        </p:nvSpPr>
        <p:spPr>
          <a:xfrm>
            <a:off x="10374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8"/>
          <p:cNvSpPr/>
          <p:nvPr/>
        </p:nvSpPr>
        <p:spPr>
          <a:xfrm>
            <a:off x="12660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8"/>
          <p:cNvSpPr txBox="1"/>
          <p:nvPr/>
        </p:nvSpPr>
        <p:spPr>
          <a:xfrm>
            <a:off x="722975" y="3464582"/>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(embedding)</a:t>
            </a:r>
            <a:endParaRPr>
              <a:latin typeface="Lato"/>
              <a:ea typeface="Lato"/>
              <a:cs typeface="Lato"/>
              <a:sym typeface="Lato"/>
            </a:endParaRPr>
          </a:p>
        </p:txBody>
      </p:sp>
      <p:sp>
        <p:nvSpPr>
          <p:cNvPr id="1951" name="Google Shape;1951;p68"/>
          <p:cNvSpPr/>
          <p:nvPr/>
        </p:nvSpPr>
        <p:spPr>
          <a:xfrm rot="-5400000">
            <a:off x="2431775" y="3811043"/>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8"/>
          <p:cNvSpPr/>
          <p:nvPr/>
        </p:nvSpPr>
        <p:spPr>
          <a:xfrm>
            <a:off x="14946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8"/>
          <p:cNvSpPr txBox="1"/>
          <p:nvPr/>
        </p:nvSpPr>
        <p:spPr>
          <a:xfrm>
            <a:off x="474020" y="4144768"/>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1954" name="Google Shape;1954;p68"/>
          <p:cNvSpPr txBox="1"/>
          <p:nvPr/>
        </p:nvSpPr>
        <p:spPr>
          <a:xfrm>
            <a:off x="595020" y="4144768"/>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traveled</a:t>
            </a:r>
            <a:endParaRPr sz="1000">
              <a:latin typeface="Lato"/>
              <a:ea typeface="Lato"/>
              <a:cs typeface="Lato"/>
              <a:sym typeface="Lato"/>
            </a:endParaRPr>
          </a:p>
        </p:txBody>
      </p:sp>
      <p:sp>
        <p:nvSpPr>
          <p:cNvPr id="1955" name="Google Shape;1955;p68"/>
          <p:cNvSpPr txBox="1"/>
          <p:nvPr/>
        </p:nvSpPr>
        <p:spPr>
          <a:xfrm>
            <a:off x="985742"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956" name="Google Shape;1956;p68"/>
          <p:cNvSpPr txBox="1"/>
          <p:nvPr/>
        </p:nvSpPr>
        <p:spPr>
          <a:xfrm>
            <a:off x="1291497"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a:t>
            </a:r>
            <a:endParaRPr sz="1000">
              <a:latin typeface="Lato"/>
              <a:ea typeface="Lato"/>
              <a:cs typeface="Lato"/>
              <a:sym typeface="Lato"/>
            </a:endParaRPr>
          </a:p>
        </p:txBody>
      </p:sp>
      <p:sp>
        <p:nvSpPr>
          <p:cNvPr id="1957" name="Google Shape;1957;p68"/>
          <p:cNvSpPr txBox="1"/>
          <p:nvPr/>
        </p:nvSpPr>
        <p:spPr>
          <a:xfrm>
            <a:off x="1596295"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958" name="Google Shape;1958;p68"/>
          <p:cNvSpPr/>
          <p:nvPr/>
        </p:nvSpPr>
        <p:spPr>
          <a:xfrm>
            <a:off x="17232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9" name="Google Shape;1959;p68"/>
          <p:cNvCxnSpPr>
            <a:stCxn id="1953" idx="0"/>
            <a:endCxn id="1947" idx="2"/>
          </p:cNvCxnSpPr>
          <p:nvPr/>
        </p:nvCxnSpPr>
        <p:spPr>
          <a:xfrm flipH="1" rot="10800000">
            <a:off x="574070" y="4016068"/>
            <a:ext cx="334800" cy="128700"/>
          </a:xfrm>
          <a:prstGeom prst="straightConnector1">
            <a:avLst/>
          </a:prstGeom>
          <a:noFill/>
          <a:ln cap="flat" cmpd="sng" w="9525">
            <a:solidFill>
              <a:schemeClr val="dk2"/>
            </a:solidFill>
            <a:prstDash val="solid"/>
            <a:round/>
            <a:headEnd len="med" w="med" type="none"/>
            <a:tailEnd len="med" w="med" type="none"/>
          </a:ln>
        </p:spPr>
      </p:cxnSp>
      <p:cxnSp>
        <p:nvCxnSpPr>
          <p:cNvPr id="1960" name="Google Shape;1960;p68"/>
          <p:cNvCxnSpPr>
            <a:stCxn id="1954" idx="0"/>
          </p:cNvCxnSpPr>
          <p:nvPr/>
        </p:nvCxnSpPr>
        <p:spPr>
          <a:xfrm flipH="1" rot="10800000">
            <a:off x="861270" y="4016068"/>
            <a:ext cx="182700" cy="128700"/>
          </a:xfrm>
          <a:prstGeom prst="straightConnector1">
            <a:avLst/>
          </a:prstGeom>
          <a:noFill/>
          <a:ln cap="flat" cmpd="sng" w="9525">
            <a:solidFill>
              <a:schemeClr val="dk2"/>
            </a:solidFill>
            <a:prstDash val="solid"/>
            <a:round/>
            <a:headEnd len="med" w="med" type="none"/>
            <a:tailEnd len="med" w="med" type="none"/>
          </a:ln>
        </p:spPr>
      </p:cxnSp>
      <p:cxnSp>
        <p:nvCxnSpPr>
          <p:cNvPr id="1961" name="Google Shape;1961;p68"/>
          <p:cNvCxnSpPr>
            <a:stCxn id="1955" idx="0"/>
            <a:endCxn id="1949" idx="2"/>
          </p:cNvCxnSpPr>
          <p:nvPr/>
        </p:nvCxnSpPr>
        <p:spPr>
          <a:xfrm flipH="1" rot="10800000">
            <a:off x="1187342" y="4016068"/>
            <a:ext cx="178800" cy="128700"/>
          </a:xfrm>
          <a:prstGeom prst="straightConnector1">
            <a:avLst/>
          </a:prstGeom>
          <a:noFill/>
          <a:ln cap="flat" cmpd="sng" w="9525">
            <a:solidFill>
              <a:schemeClr val="dk2"/>
            </a:solidFill>
            <a:prstDash val="solid"/>
            <a:round/>
            <a:headEnd len="med" w="med" type="none"/>
            <a:tailEnd len="med" w="med" type="none"/>
          </a:ln>
        </p:spPr>
      </p:cxnSp>
      <p:cxnSp>
        <p:nvCxnSpPr>
          <p:cNvPr id="1962" name="Google Shape;1962;p68"/>
          <p:cNvCxnSpPr>
            <a:stCxn id="1956" idx="0"/>
            <a:endCxn id="1952" idx="2"/>
          </p:cNvCxnSpPr>
          <p:nvPr/>
        </p:nvCxnSpPr>
        <p:spPr>
          <a:xfrm flipH="1" rot="10800000">
            <a:off x="1493097" y="4016068"/>
            <a:ext cx="101700" cy="128700"/>
          </a:xfrm>
          <a:prstGeom prst="straightConnector1">
            <a:avLst/>
          </a:prstGeom>
          <a:noFill/>
          <a:ln cap="flat" cmpd="sng" w="9525">
            <a:solidFill>
              <a:schemeClr val="dk2"/>
            </a:solidFill>
            <a:prstDash val="solid"/>
            <a:round/>
            <a:headEnd len="med" w="med" type="none"/>
            <a:tailEnd len="med" w="med" type="none"/>
          </a:ln>
        </p:spPr>
      </p:cxnSp>
      <p:cxnSp>
        <p:nvCxnSpPr>
          <p:cNvPr id="1963" name="Google Shape;1963;p68"/>
          <p:cNvCxnSpPr>
            <a:stCxn id="1957" idx="0"/>
            <a:endCxn id="1958" idx="2"/>
          </p:cNvCxnSpPr>
          <p:nvPr/>
        </p:nvCxnSpPr>
        <p:spPr>
          <a:xfrm flipH="1" rot="10800000">
            <a:off x="1797895" y="4016068"/>
            <a:ext cx="25500" cy="128700"/>
          </a:xfrm>
          <a:prstGeom prst="straightConnector1">
            <a:avLst/>
          </a:prstGeom>
          <a:noFill/>
          <a:ln cap="flat" cmpd="sng" w="9525">
            <a:solidFill>
              <a:schemeClr val="dk2"/>
            </a:solidFill>
            <a:prstDash val="solid"/>
            <a:round/>
            <a:headEnd len="med" w="med" type="none"/>
            <a:tailEnd len="med" w="med" type="none"/>
          </a:ln>
        </p:spPr>
      </p:cxnSp>
      <p:sp>
        <p:nvSpPr>
          <p:cNvPr id="1964" name="Google Shape;1964;p68"/>
          <p:cNvSpPr/>
          <p:nvPr/>
        </p:nvSpPr>
        <p:spPr>
          <a:xfrm rot="-5400000">
            <a:off x="6565675" y="3430043"/>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8"/>
          <p:cNvSpPr/>
          <p:nvPr/>
        </p:nvSpPr>
        <p:spPr>
          <a:xfrm>
            <a:off x="9612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8"/>
          <p:cNvSpPr/>
          <p:nvPr/>
        </p:nvSpPr>
        <p:spPr>
          <a:xfrm>
            <a:off x="11898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8"/>
          <p:cNvSpPr/>
          <p:nvPr/>
        </p:nvSpPr>
        <p:spPr>
          <a:xfrm>
            <a:off x="14184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8"/>
          <p:cNvSpPr txBox="1"/>
          <p:nvPr/>
        </p:nvSpPr>
        <p:spPr>
          <a:xfrm>
            <a:off x="722975" y="2356018"/>
            <a:ext cx="197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Prompt (embedding)</a:t>
            </a:r>
            <a:endParaRPr>
              <a:latin typeface="Lato"/>
              <a:ea typeface="Lato"/>
              <a:cs typeface="Lato"/>
              <a:sym typeface="Lato"/>
            </a:endParaRPr>
          </a:p>
        </p:txBody>
      </p:sp>
      <p:sp>
        <p:nvSpPr>
          <p:cNvPr id="1969" name="Google Shape;1969;p68"/>
          <p:cNvSpPr/>
          <p:nvPr/>
        </p:nvSpPr>
        <p:spPr>
          <a:xfrm rot="-5400000">
            <a:off x="2431775" y="2702468"/>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8"/>
          <p:cNvSpPr/>
          <p:nvPr/>
        </p:nvSpPr>
        <p:spPr>
          <a:xfrm>
            <a:off x="16470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8"/>
          <p:cNvSpPr txBox="1"/>
          <p:nvPr/>
        </p:nvSpPr>
        <p:spPr>
          <a:xfrm>
            <a:off x="550220" y="3036193"/>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1972" name="Google Shape;1972;p68"/>
          <p:cNvSpPr txBox="1"/>
          <p:nvPr/>
        </p:nvSpPr>
        <p:spPr>
          <a:xfrm>
            <a:off x="671220" y="3036193"/>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am</a:t>
            </a:r>
            <a:endParaRPr sz="1000">
              <a:latin typeface="Lato"/>
              <a:ea typeface="Lato"/>
              <a:cs typeface="Lato"/>
              <a:sym typeface="Lato"/>
            </a:endParaRPr>
          </a:p>
        </p:txBody>
      </p:sp>
      <p:sp>
        <p:nvSpPr>
          <p:cNvPr id="1973" name="Google Shape;1973;p68"/>
          <p:cNvSpPr txBox="1"/>
          <p:nvPr/>
        </p:nvSpPr>
        <p:spPr>
          <a:xfrm>
            <a:off x="1084115" y="3036193"/>
            <a:ext cx="570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married</a:t>
            </a:r>
            <a:endParaRPr sz="1000">
              <a:latin typeface="Lato"/>
              <a:ea typeface="Lato"/>
              <a:cs typeface="Lato"/>
              <a:sym typeface="Lato"/>
            </a:endParaRPr>
          </a:p>
        </p:txBody>
      </p:sp>
      <p:sp>
        <p:nvSpPr>
          <p:cNvPr id="1974" name="Google Shape;1974;p68"/>
          <p:cNvSpPr txBox="1"/>
          <p:nvPr/>
        </p:nvSpPr>
        <p:spPr>
          <a:xfrm>
            <a:off x="1570882" y="3033455"/>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1975" name="Google Shape;1975;p68"/>
          <p:cNvSpPr txBox="1"/>
          <p:nvPr/>
        </p:nvSpPr>
        <p:spPr>
          <a:xfrm>
            <a:off x="1824895" y="3036193"/>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a</a:t>
            </a:r>
            <a:endParaRPr sz="1000">
              <a:latin typeface="Lato"/>
              <a:ea typeface="Lato"/>
              <a:cs typeface="Lato"/>
              <a:sym typeface="Lato"/>
            </a:endParaRPr>
          </a:p>
        </p:txBody>
      </p:sp>
      <p:sp>
        <p:nvSpPr>
          <p:cNvPr id="1976" name="Google Shape;1976;p68"/>
          <p:cNvSpPr/>
          <p:nvPr/>
        </p:nvSpPr>
        <p:spPr>
          <a:xfrm>
            <a:off x="18756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7" name="Google Shape;1977;p68"/>
          <p:cNvCxnSpPr>
            <a:stCxn id="1971" idx="0"/>
            <a:endCxn id="1965" idx="2"/>
          </p:cNvCxnSpPr>
          <p:nvPr/>
        </p:nvCxnSpPr>
        <p:spPr>
          <a:xfrm flipH="1" rot="10800000">
            <a:off x="650270" y="2907493"/>
            <a:ext cx="411000" cy="128700"/>
          </a:xfrm>
          <a:prstGeom prst="straightConnector1">
            <a:avLst/>
          </a:prstGeom>
          <a:noFill/>
          <a:ln cap="flat" cmpd="sng" w="9525">
            <a:solidFill>
              <a:schemeClr val="dk2"/>
            </a:solidFill>
            <a:prstDash val="solid"/>
            <a:round/>
            <a:headEnd len="med" w="med" type="none"/>
            <a:tailEnd len="med" w="med" type="none"/>
          </a:ln>
        </p:spPr>
      </p:cxnSp>
      <p:cxnSp>
        <p:nvCxnSpPr>
          <p:cNvPr id="1978" name="Google Shape;1978;p68"/>
          <p:cNvCxnSpPr>
            <a:stCxn id="1972" idx="0"/>
            <a:endCxn id="1966" idx="2"/>
          </p:cNvCxnSpPr>
          <p:nvPr/>
        </p:nvCxnSpPr>
        <p:spPr>
          <a:xfrm flipH="1" rot="10800000">
            <a:off x="937470" y="2907493"/>
            <a:ext cx="352500" cy="128700"/>
          </a:xfrm>
          <a:prstGeom prst="straightConnector1">
            <a:avLst/>
          </a:prstGeom>
          <a:noFill/>
          <a:ln cap="flat" cmpd="sng" w="9525">
            <a:solidFill>
              <a:schemeClr val="dk2"/>
            </a:solidFill>
            <a:prstDash val="solid"/>
            <a:round/>
            <a:headEnd len="med" w="med" type="none"/>
            <a:tailEnd len="med" w="med" type="none"/>
          </a:ln>
        </p:spPr>
      </p:cxnSp>
      <p:cxnSp>
        <p:nvCxnSpPr>
          <p:cNvPr id="1979" name="Google Shape;1979;p68"/>
          <p:cNvCxnSpPr>
            <a:stCxn id="1973" idx="0"/>
            <a:endCxn id="1967" idx="2"/>
          </p:cNvCxnSpPr>
          <p:nvPr/>
        </p:nvCxnSpPr>
        <p:spPr>
          <a:xfrm flipH="1" rot="10800000">
            <a:off x="1369415" y="2907493"/>
            <a:ext cx="149100" cy="128700"/>
          </a:xfrm>
          <a:prstGeom prst="straightConnector1">
            <a:avLst/>
          </a:prstGeom>
          <a:noFill/>
          <a:ln cap="flat" cmpd="sng" w="9525">
            <a:solidFill>
              <a:schemeClr val="dk2"/>
            </a:solidFill>
            <a:prstDash val="solid"/>
            <a:round/>
            <a:headEnd len="med" w="med" type="none"/>
            <a:tailEnd len="med" w="med" type="none"/>
          </a:ln>
        </p:spPr>
      </p:cxnSp>
      <p:cxnSp>
        <p:nvCxnSpPr>
          <p:cNvPr id="1980" name="Google Shape;1980;p68"/>
          <p:cNvCxnSpPr>
            <a:stCxn id="1974" idx="0"/>
            <a:endCxn id="1970" idx="2"/>
          </p:cNvCxnSpPr>
          <p:nvPr/>
        </p:nvCxnSpPr>
        <p:spPr>
          <a:xfrm rot="10800000">
            <a:off x="1746982" y="2907455"/>
            <a:ext cx="25500" cy="126000"/>
          </a:xfrm>
          <a:prstGeom prst="straightConnector1">
            <a:avLst/>
          </a:prstGeom>
          <a:noFill/>
          <a:ln cap="flat" cmpd="sng" w="9525">
            <a:solidFill>
              <a:schemeClr val="dk2"/>
            </a:solidFill>
            <a:prstDash val="solid"/>
            <a:round/>
            <a:headEnd len="med" w="med" type="none"/>
            <a:tailEnd len="med" w="med" type="none"/>
          </a:ln>
        </p:spPr>
      </p:cxnSp>
      <p:cxnSp>
        <p:nvCxnSpPr>
          <p:cNvPr id="1981" name="Google Shape;1981;p68"/>
          <p:cNvCxnSpPr>
            <a:stCxn id="1975" idx="0"/>
            <a:endCxn id="1976" idx="2"/>
          </p:cNvCxnSpPr>
          <p:nvPr/>
        </p:nvCxnSpPr>
        <p:spPr>
          <a:xfrm rot="10800000">
            <a:off x="1975795" y="2907493"/>
            <a:ext cx="50700" cy="128700"/>
          </a:xfrm>
          <a:prstGeom prst="straightConnector1">
            <a:avLst/>
          </a:prstGeom>
          <a:noFill/>
          <a:ln cap="flat" cmpd="sng" w="9525">
            <a:solidFill>
              <a:schemeClr val="dk2"/>
            </a:solidFill>
            <a:prstDash val="solid"/>
            <a:round/>
            <a:headEnd len="med" w="med" type="none"/>
            <a:tailEnd len="med" w="med" type="none"/>
          </a:ln>
        </p:spPr>
      </p:cxnSp>
      <p:sp>
        <p:nvSpPr>
          <p:cNvPr id="1982" name="Google Shape;1982;p68"/>
          <p:cNvSpPr txBox="1"/>
          <p:nvPr/>
        </p:nvSpPr>
        <p:spPr>
          <a:xfrm>
            <a:off x="2126665" y="3036193"/>
            <a:ext cx="570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Korean</a:t>
            </a:r>
            <a:endParaRPr sz="1000">
              <a:latin typeface="Lato"/>
              <a:ea typeface="Lato"/>
              <a:cs typeface="Lato"/>
              <a:sym typeface="Lato"/>
            </a:endParaRPr>
          </a:p>
        </p:txBody>
      </p:sp>
      <p:sp>
        <p:nvSpPr>
          <p:cNvPr id="1983" name="Google Shape;1983;p68"/>
          <p:cNvSpPr/>
          <p:nvPr/>
        </p:nvSpPr>
        <p:spPr>
          <a:xfrm>
            <a:off x="21042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4" name="Google Shape;1984;p68"/>
          <p:cNvCxnSpPr>
            <a:stCxn id="1983" idx="2"/>
            <a:endCxn id="1982" idx="0"/>
          </p:cNvCxnSpPr>
          <p:nvPr/>
        </p:nvCxnSpPr>
        <p:spPr>
          <a:xfrm>
            <a:off x="2204276" y="2907368"/>
            <a:ext cx="207600" cy="1287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68"/>
          <p:cNvSpPr txBox="1"/>
          <p:nvPr/>
        </p:nvSpPr>
        <p:spPr>
          <a:xfrm rot="5400000">
            <a:off x="7504650" y="3349175"/>
            <a:ext cx="17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 (softmax)</a:t>
            </a:r>
            <a:endParaRPr>
              <a:latin typeface="Lato"/>
              <a:ea typeface="Lato"/>
              <a:cs typeface="Lato"/>
              <a:sym typeface="Lato"/>
            </a:endParaRPr>
          </a:p>
        </p:txBody>
      </p:sp>
      <p:sp>
        <p:nvSpPr>
          <p:cNvPr id="1986" name="Google Shape;1986;p68"/>
          <p:cNvSpPr/>
          <p:nvPr/>
        </p:nvSpPr>
        <p:spPr>
          <a:xfrm>
            <a:off x="7027176" y="2177400"/>
            <a:ext cx="200100" cy="179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987" name="Google Shape;1987;p68"/>
          <p:cNvSpPr/>
          <p:nvPr/>
        </p:nvSpPr>
        <p:spPr>
          <a:xfrm>
            <a:off x="7027176" y="242782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8"/>
          <p:cNvSpPr/>
          <p:nvPr/>
        </p:nvSpPr>
        <p:spPr>
          <a:xfrm>
            <a:off x="7027176" y="2678250"/>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8"/>
          <p:cNvSpPr/>
          <p:nvPr/>
        </p:nvSpPr>
        <p:spPr>
          <a:xfrm>
            <a:off x="7027176" y="2928675"/>
            <a:ext cx="200100" cy="17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8"/>
          <p:cNvSpPr/>
          <p:nvPr/>
        </p:nvSpPr>
        <p:spPr>
          <a:xfrm>
            <a:off x="7027176" y="3179100"/>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8"/>
          <p:cNvSpPr/>
          <p:nvPr/>
        </p:nvSpPr>
        <p:spPr>
          <a:xfrm>
            <a:off x="7027176" y="3429525"/>
            <a:ext cx="200100" cy="179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8"/>
          <p:cNvSpPr txBox="1"/>
          <p:nvPr/>
        </p:nvSpPr>
        <p:spPr>
          <a:xfrm>
            <a:off x="7346395" y="2177400"/>
            <a:ext cx="53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1993" name="Google Shape;1993;p68"/>
          <p:cNvSpPr txBox="1"/>
          <p:nvPr/>
        </p:nvSpPr>
        <p:spPr>
          <a:xfrm>
            <a:off x="7346402" y="243034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experience</a:t>
            </a:r>
            <a:endParaRPr sz="1000">
              <a:latin typeface="Lato"/>
              <a:ea typeface="Lato"/>
              <a:cs typeface="Lato"/>
              <a:sym typeface="Lato"/>
            </a:endParaRPr>
          </a:p>
        </p:txBody>
      </p:sp>
      <p:sp>
        <p:nvSpPr>
          <p:cNvPr id="1994" name="Google Shape;1994;p68"/>
          <p:cNvSpPr txBox="1"/>
          <p:nvPr/>
        </p:nvSpPr>
        <p:spPr>
          <a:xfrm>
            <a:off x="7346402" y="268329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wife</a:t>
            </a:r>
            <a:endParaRPr sz="1000">
              <a:latin typeface="Lato"/>
              <a:ea typeface="Lato"/>
              <a:cs typeface="Lato"/>
              <a:sym typeface="Lato"/>
            </a:endParaRPr>
          </a:p>
        </p:txBody>
      </p:sp>
      <p:sp>
        <p:nvSpPr>
          <p:cNvPr id="1995" name="Google Shape;1995;p68"/>
          <p:cNvSpPr txBox="1"/>
          <p:nvPr/>
        </p:nvSpPr>
        <p:spPr>
          <a:xfrm>
            <a:off x="7346402" y="293623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culture</a:t>
            </a:r>
            <a:endParaRPr sz="1000">
              <a:latin typeface="Lato"/>
              <a:ea typeface="Lato"/>
              <a:cs typeface="Lato"/>
              <a:sym typeface="Lato"/>
            </a:endParaRPr>
          </a:p>
        </p:txBody>
      </p:sp>
      <p:sp>
        <p:nvSpPr>
          <p:cNvPr id="1996" name="Google Shape;1996;p68"/>
          <p:cNvSpPr txBox="1"/>
          <p:nvPr/>
        </p:nvSpPr>
        <p:spPr>
          <a:xfrm>
            <a:off x="7346402" y="318918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understand</a:t>
            </a:r>
            <a:endParaRPr sz="1000">
              <a:latin typeface="Lato"/>
              <a:ea typeface="Lato"/>
              <a:cs typeface="Lato"/>
              <a:sym typeface="Lato"/>
            </a:endParaRPr>
          </a:p>
        </p:txBody>
      </p:sp>
      <p:sp>
        <p:nvSpPr>
          <p:cNvPr id="1997" name="Google Shape;1997;p68"/>
          <p:cNvSpPr txBox="1"/>
          <p:nvPr/>
        </p:nvSpPr>
        <p:spPr>
          <a:xfrm>
            <a:off x="7346402" y="34421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broadband</a:t>
            </a:r>
            <a:endParaRPr sz="1000">
              <a:latin typeface="Lato"/>
              <a:ea typeface="Lato"/>
              <a:cs typeface="Lato"/>
              <a:sym typeface="Lato"/>
            </a:endParaRPr>
          </a:p>
        </p:txBody>
      </p:sp>
      <p:sp>
        <p:nvSpPr>
          <p:cNvPr id="1998" name="Google Shape;1998;p68"/>
          <p:cNvSpPr/>
          <p:nvPr/>
        </p:nvSpPr>
        <p:spPr>
          <a:xfrm>
            <a:off x="7027176" y="3695075"/>
            <a:ext cx="200100" cy="179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8"/>
          <p:cNvSpPr txBox="1"/>
          <p:nvPr/>
        </p:nvSpPr>
        <p:spPr>
          <a:xfrm>
            <a:off x="7346402" y="37076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with</a:t>
            </a:r>
            <a:endParaRPr sz="1000">
              <a:latin typeface="Lato"/>
              <a:ea typeface="Lato"/>
              <a:cs typeface="Lato"/>
              <a:sym typeface="Lato"/>
            </a:endParaRPr>
          </a:p>
        </p:txBody>
      </p:sp>
      <p:sp>
        <p:nvSpPr>
          <p:cNvPr id="2000" name="Google Shape;2000;p68"/>
          <p:cNvSpPr/>
          <p:nvPr/>
        </p:nvSpPr>
        <p:spPr>
          <a:xfrm>
            <a:off x="7027176" y="396062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8"/>
          <p:cNvSpPr txBox="1"/>
          <p:nvPr/>
        </p:nvSpPr>
        <p:spPr>
          <a:xfrm>
            <a:off x="7346402" y="39732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reconnect</a:t>
            </a:r>
            <a:endParaRPr sz="1000">
              <a:latin typeface="Lato"/>
              <a:ea typeface="Lato"/>
              <a:cs typeface="Lato"/>
              <a:sym typeface="Lato"/>
            </a:endParaRPr>
          </a:p>
        </p:txBody>
      </p:sp>
      <p:sp>
        <p:nvSpPr>
          <p:cNvPr id="2002" name="Google Shape;2002;p68"/>
          <p:cNvSpPr/>
          <p:nvPr/>
        </p:nvSpPr>
        <p:spPr>
          <a:xfrm>
            <a:off x="7027176" y="4226175"/>
            <a:ext cx="200100" cy="17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8"/>
          <p:cNvSpPr txBox="1"/>
          <p:nvPr/>
        </p:nvSpPr>
        <p:spPr>
          <a:xfrm>
            <a:off x="7346402" y="42387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2004" name="Google Shape;2004;p68"/>
          <p:cNvSpPr/>
          <p:nvPr/>
        </p:nvSpPr>
        <p:spPr>
          <a:xfrm>
            <a:off x="1951826" y="3836843"/>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8"/>
          <p:cNvSpPr txBox="1"/>
          <p:nvPr/>
        </p:nvSpPr>
        <p:spPr>
          <a:xfrm>
            <a:off x="1807766" y="4144775"/>
            <a:ext cx="742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reconnect</a:t>
            </a:r>
            <a:endParaRPr sz="1000">
              <a:latin typeface="Lato"/>
              <a:ea typeface="Lato"/>
              <a:cs typeface="Lato"/>
              <a:sym typeface="Lato"/>
            </a:endParaRPr>
          </a:p>
        </p:txBody>
      </p:sp>
      <p:cxnSp>
        <p:nvCxnSpPr>
          <p:cNvPr id="2006" name="Google Shape;2006;p68"/>
          <p:cNvCxnSpPr>
            <a:stCxn id="2005" idx="0"/>
            <a:endCxn id="2004" idx="2"/>
          </p:cNvCxnSpPr>
          <p:nvPr/>
        </p:nvCxnSpPr>
        <p:spPr>
          <a:xfrm rot="10800000">
            <a:off x="2051966" y="4016075"/>
            <a:ext cx="126900" cy="128700"/>
          </a:xfrm>
          <a:prstGeom prst="straightConnector1">
            <a:avLst/>
          </a:prstGeom>
          <a:noFill/>
          <a:ln cap="flat" cmpd="sng" w="9525">
            <a:solidFill>
              <a:schemeClr val="dk2"/>
            </a:solidFill>
            <a:prstDash val="solid"/>
            <a:round/>
            <a:headEnd len="med" w="med" type="none"/>
            <a:tailEnd len="med" w="med" type="none"/>
          </a:ln>
        </p:spPr>
      </p:cxnSp>
      <p:sp>
        <p:nvSpPr>
          <p:cNvPr id="2007" name="Google Shape;2007;p68"/>
          <p:cNvSpPr/>
          <p:nvPr/>
        </p:nvSpPr>
        <p:spPr>
          <a:xfrm>
            <a:off x="7027176" y="4484378"/>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8"/>
          <p:cNvSpPr txBox="1"/>
          <p:nvPr/>
        </p:nvSpPr>
        <p:spPr>
          <a:xfrm>
            <a:off x="7346402" y="4496978"/>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a:t>
            </a:r>
            <a:endParaRPr sz="1000">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69"/>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Directly influence the context</a:t>
            </a:r>
            <a:endParaRPr/>
          </a:p>
        </p:txBody>
      </p:sp>
      <p:sp>
        <p:nvSpPr>
          <p:cNvPr id="2014" name="Google Shape;2014;p69"/>
          <p:cNvSpPr txBox="1"/>
          <p:nvPr>
            <p:ph idx="1" type="body"/>
          </p:nvPr>
        </p:nvSpPr>
        <p:spPr>
          <a:xfrm>
            <a:off x="729450" y="1356492"/>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big area of interest: prompt engineering</a:t>
            </a:r>
            <a:endParaRPr/>
          </a:p>
          <a:p>
            <a:pPr indent="-298450" lvl="1" marL="914400" rtl="0" algn="l">
              <a:spcBef>
                <a:spcPts val="0"/>
              </a:spcBef>
              <a:spcAft>
                <a:spcPts val="0"/>
              </a:spcAft>
              <a:buSzPts val="1100"/>
              <a:buChar char="○"/>
            </a:pPr>
            <a:r>
              <a:rPr lang="en"/>
              <a:t>We can influence the posterior distribution by changing our prompt</a:t>
            </a:r>
            <a:endParaRPr/>
          </a:p>
          <a:p>
            <a:pPr indent="-298450" lvl="1" marL="914400" rtl="0" algn="l">
              <a:spcBef>
                <a:spcPts val="0"/>
              </a:spcBef>
              <a:spcAft>
                <a:spcPts val="0"/>
              </a:spcAft>
              <a:buSzPts val="1100"/>
              <a:buChar char="○"/>
            </a:pPr>
            <a:r>
              <a:rPr lang="en"/>
              <a:t>Literally adjusting the </a:t>
            </a:r>
            <a:r>
              <a:rPr b="1" lang="en">
                <a:solidFill>
                  <a:schemeClr val="accent3"/>
                </a:solidFill>
              </a:rPr>
              <a:t>context</a:t>
            </a:r>
            <a:endParaRPr b="1">
              <a:solidFill>
                <a:schemeClr val="accent3"/>
              </a:solidFill>
            </a:endParaRPr>
          </a:p>
        </p:txBody>
      </p:sp>
      <p:sp>
        <p:nvSpPr>
          <p:cNvPr id="2015" name="Google Shape;2015;p69"/>
          <p:cNvSpPr/>
          <p:nvPr/>
        </p:nvSpPr>
        <p:spPr>
          <a:xfrm>
            <a:off x="2887725" y="2329818"/>
            <a:ext cx="3422100" cy="2058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t>ChatGPT</a:t>
            </a:r>
            <a:endParaRPr sz="3200"/>
          </a:p>
        </p:txBody>
      </p:sp>
      <p:sp>
        <p:nvSpPr>
          <p:cNvPr id="2016" name="Google Shape;2016;p69"/>
          <p:cNvSpPr/>
          <p:nvPr/>
        </p:nvSpPr>
        <p:spPr>
          <a:xfrm>
            <a:off x="6564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9"/>
          <p:cNvSpPr/>
          <p:nvPr/>
        </p:nvSpPr>
        <p:spPr>
          <a:xfrm>
            <a:off x="8850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9"/>
          <p:cNvSpPr/>
          <p:nvPr/>
        </p:nvSpPr>
        <p:spPr>
          <a:xfrm>
            <a:off x="11136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9"/>
          <p:cNvSpPr txBox="1"/>
          <p:nvPr/>
        </p:nvSpPr>
        <p:spPr>
          <a:xfrm>
            <a:off x="722975" y="3464582"/>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(embedding)</a:t>
            </a:r>
            <a:endParaRPr>
              <a:latin typeface="Lato"/>
              <a:ea typeface="Lato"/>
              <a:cs typeface="Lato"/>
              <a:sym typeface="Lato"/>
            </a:endParaRPr>
          </a:p>
        </p:txBody>
      </p:sp>
      <p:sp>
        <p:nvSpPr>
          <p:cNvPr id="2020" name="Google Shape;2020;p69"/>
          <p:cNvSpPr/>
          <p:nvPr/>
        </p:nvSpPr>
        <p:spPr>
          <a:xfrm rot="-5400000">
            <a:off x="2431775" y="3811043"/>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9"/>
          <p:cNvSpPr/>
          <p:nvPr/>
        </p:nvSpPr>
        <p:spPr>
          <a:xfrm>
            <a:off x="13422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9"/>
          <p:cNvSpPr txBox="1"/>
          <p:nvPr/>
        </p:nvSpPr>
        <p:spPr>
          <a:xfrm>
            <a:off x="93020" y="4144768"/>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2023" name="Google Shape;2023;p69"/>
          <p:cNvSpPr txBox="1"/>
          <p:nvPr/>
        </p:nvSpPr>
        <p:spPr>
          <a:xfrm>
            <a:off x="290220" y="4144768"/>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traveled</a:t>
            </a:r>
            <a:endParaRPr sz="1000">
              <a:latin typeface="Lato"/>
              <a:ea typeface="Lato"/>
              <a:cs typeface="Lato"/>
              <a:sym typeface="Lato"/>
            </a:endParaRPr>
          </a:p>
        </p:txBody>
      </p:sp>
      <p:sp>
        <p:nvSpPr>
          <p:cNvPr id="2024" name="Google Shape;2024;p69"/>
          <p:cNvSpPr txBox="1"/>
          <p:nvPr/>
        </p:nvSpPr>
        <p:spPr>
          <a:xfrm>
            <a:off x="695743"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2025" name="Google Shape;2025;p69"/>
          <p:cNvSpPr txBox="1"/>
          <p:nvPr/>
        </p:nvSpPr>
        <p:spPr>
          <a:xfrm>
            <a:off x="986697"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a:t>
            </a:r>
            <a:endParaRPr sz="1000">
              <a:latin typeface="Lato"/>
              <a:ea typeface="Lato"/>
              <a:cs typeface="Lato"/>
              <a:sym typeface="Lato"/>
            </a:endParaRPr>
          </a:p>
        </p:txBody>
      </p:sp>
      <p:sp>
        <p:nvSpPr>
          <p:cNvPr id="2026" name="Google Shape;2026;p69"/>
          <p:cNvSpPr txBox="1"/>
          <p:nvPr/>
        </p:nvSpPr>
        <p:spPr>
          <a:xfrm>
            <a:off x="1291495"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2027" name="Google Shape;2027;p69"/>
          <p:cNvSpPr/>
          <p:nvPr/>
        </p:nvSpPr>
        <p:spPr>
          <a:xfrm>
            <a:off x="15708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8" name="Google Shape;2028;p69"/>
          <p:cNvCxnSpPr>
            <a:stCxn id="2022" idx="0"/>
            <a:endCxn id="2016" idx="2"/>
          </p:cNvCxnSpPr>
          <p:nvPr/>
        </p:nvCxnSpPr>
        <p:spPr>
          <a:xfrm flipH="1" rot="10800000">
            <a:off x="193070" y="4016068"/>
            <a:ext cx="563400" cy="128700"/>
          </a:xfrm>
          <a:prstGeom prst="straightConnector1">
            <a:avLst/>
          </a:prstGeom>
          <a:noFill/>
          <a:ln cap="flat" cmpd="sng" w="9525">
            <a:solidFill>
              <a:schemeClr val="dk2"/>
            </a:solidFill>
            <a:prstDash val="solid"/>
            <a:round/>
            <a:headEnd len="med" w="med" type="none"/>
            <a:tailEnd len="med" w="med" type="none"/>
          </a:ln>
        </p:spPr>
      </p:cxnSp>
      <p:cxnSp>
        <p:nvCxnSpPr>
          <p:cNvPr id="2029" name="Google Shape;2029;p69"/>
          <p:cNvCxnSpPr>
            <a:stCxn id="2023" idx="0"/>
            <a:endCxn id="2017" idx="2"/>
          </p:cNvCxnSpPr>
          <p:nvPr/>
        </p:nvCxnSpPr>
        <p:spPr>
          <a:xfrm flipH="1" rot="10800000">
            <a:off x="556470" y="4016068"/>
            <a:ext cx="428700" cy="128700"/>
          </a:xfrm>
          <a:prstGeom prst="straightConnector1">
            <a:avLst/>
          </a:prstGeom>
          <a:noFill/>
          <a:ln cap="flat" cmpd="sng" w="9525">
            <a:solidFill>
              <a:schemeClr val="dk2"/>
            </a:solidFill>
            <a:prstDash val="solid"/>
            <a:round/>
            <a:headEnd len="med" w="med" type="none"/>
            <a:tailEnd len="med" w="med" type="none"/>
          </a:ln>
        </p:spPr>
      </p:cxnSp>
      <p:cxnSp>
        <p:nvCxnSpPr>
          <p:cNvPr id="2030" name="Google Shape;2030;p69"/>
          <p:cNvCxnSpPr>
            <a:stCxn id="2024" idx="0"/>
            <a:endCxn id="2018" idx="2"/>
          </p:cNvCxnSpPr>
          <p:nvPr/>
        </p:nvCxnSpPr>
        <p:spPr>
          <a:xfrm flipH="1" rot="10800000">
            <a:off x="897343" y="4016068"/>
            <a:ext cx="316200" cy="128700"/>
          </a:xfrm>
          <a:prstGeom prst="straightConnector1">
            <a:avLst/>
          </a:prstGeom>
          <a:noFill/>
          <a:ln cap="flat" cmpd="sng" w="9525">
            <a:solidFill>
              <a:schemeClr val="dk2"/>
            </a:solidFill>
            <a:prstDash val="solid"/>
            <a:round/>
            <a:headEnd len="med" w="med" type="none"/>
            <a:tailEnd len="med" w="med" type="none"/>
          </a:ln>
        </p:spPr>
      </p:cxnSp>
      <p:cxnSp>
        <p:nvCxnSpPr>
          <p:cNvPr id="2031" name="Google Shape;2031;p69"/>
          <p:cNvCxnSpPr>
            <a:stCxn id="2025" idx="0"/>
            <a:endCxn id="2021" idx="2"/>
          </p:cNvCxnSpPr>
          <p:nvPr/>
        </p:nvCxnSpPr>
        <p:spPr>
          <a:xfrm flipH="1" rot="10800000">
            <a:off x="1188297" y="4016068"/>
            <a:ext cx="254100" cy="128700"/>
          </a:xfrm>
          <a:prstGeom prst="straightConnector1">
            <a:avLst/>
          </a:prstGeom>
          <a:noFill/>
          <a:ln cap="flat" cmpd="sng" w="9525">
            <a:solidFill>
              <a:schemeClr val="dk2"/>
            </a:solidFill>
            <a:prstDash val="solid"/>
            <a:round/>
            <a:headEnd len="med" w="med" type="none"/>
            <a:tailEnd len="med" w="med" type="none"/>
          </a:ln>
        </p:spPr>
      </p:cxnSp>
      <p:cxnSp>
        <p:nvCxnSpPr>
          <p:cNvPr id="2032" name="Google Shape;2032;p69"/>
          <p:cNvCxnSpPr>
            <a:stCxn id="2026" idx="0"/>
            <a:endCxn id="2027" idx="2"/>
          </p:cNvCxnSpPr>
          <p:nvPr/>
        </p:nvCxnSpPr>
        <p:spPr>
          <a:xfrm flipH="1" rot="10800000">
            <a:off x="1493095" y="4016068"/>
            <a:ext cx="177900" cy="128700"/>
          </a:xfrm>
          <a:prstGeom prst="straightConnector1">
            <a:avLst/>
          </a:prstGeom>
          <a:noFill/>
          <a:ln cap="flat" cmpd="sng" w="9525">
            <a:solidFill>
              <a:schemeClr val="dk2"/>
            </a:solidFill>
            <a:prstDash val="solid"/>
            <a:round/>
            <a:headEnd len="med" w="med" type="none"/>
            <a:tailEnd len="med" w="med" type="none"/>
          </a:ln>
        </p:spPr>
      </p:cxnSp>
      <p:sp>
        <p:nvSpPr>
          <p:cNvPr id="2033" name="Google Shape;2033;p69"/>
          <p:cNvSpPr/>
          <p:nvPr/>
        </p:nvSpPr>
        <p:spPr>
          <a:xfrm rot="-5400000">
            <a:off x="6565675" y="3430043"/>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9"/>
          <p:cNvSpPr/>
          <p:nvPr/>
        </p:nvSpPr>
        <p:spPr>
          <a:xfrm>
            <a:off x="9612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9"/>
          <p:cNvSpPr/>
          <p:nvPr/>
        </p:nvSpPr>
        <p:spPr>
          <a:xfrm>
            <a:off x="11898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9"/>
          <p:cNvSpPr/>
          <p:nvPr/>
        </p:nvSpPr>
        <p:spPr>
          <a:xfrm>
            <a:off x="14184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9"/>
          <p:cNvSpPr txBox="1"/>
          <p:nvPr/>
        </p:nvSpPr>
        <p:spPr>
          <a:xfrm>
            <a:off x="722975" y="2356018"/>
            <a:ext cx="197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Prompt (embedding)</a:t>
            </a:r>
            <a:endParaRPr>
              <a:latin typeface="Lato"/>
              <a:ea typeface="Lato"/>
              <a:cs typeface="Lato"/>
              <a:sym typeface="Lato"/>
            </a:endParaRPr>
          </a:p>
        </p:txBody>
      </p:sp>
      <p:sp>
        <p:nvSpPr>
          <p:cNvPr id="2038" name="Google Shape;2038;p69"/>
          <p:cNvSpPr/>
          <p:nvPr/>
        </p:nvSpPr>
        <p:spPr>
          <a:xfrm rot="-5400000">
            <a:off x="2431775" y="2702468"/>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9"/>
          <p:cNvSpPr/>
          <p:nvPr/>
        </p:nvSpPr>
        <p:spPr>
          <a:xfrm>
            <a:off x="16470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9"/>
          <p:cNvSpPr txBox="1"/>
          <p:nvPr/>
        </p:nvSpPr>
        <p:spPr>
          <a:xfrm>
            <a:off x="550220" y="3036193"/>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2041" name="Google Shape;2041;p69"/>
          <p:cNvSpPr txBox="1"/>
          <p:nvPr/>
        </p:nvSpPr>
        <p:spPr>
          <a:xfrm>
            <a:off x="671220" y="3036193"/>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am</a:t>
            </a:r>
            <a:endParaRPr sz="1000">
              <a:latin typeface="Lato"/>
              <a:ea typeface="Lato"/>
              <a:cs typeface="Lato"/>
              <a:sym typeface="Lato"/>
            </a:endParaRPr>
          </a:p>
        </p:txBody>
      </p:sp>
      <p:sp>
        <p:nvSpPr>
          <p:cNvPr id="2042" name="Google Shape;2042;p69"/>
          <p:cNvSpPr txBox="1"/>
          <p:nvPr/>
        </p:nvSpPr>
        <p:spPr>
          <a:xfrm>
            <a:off x="1084115" y="3036193"/>
            <a:ext cx="570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married</a:t>
            </a:r>
            <a:endParaRPr sz="1000">
              <a:latin typeface="Lato"/>
              <a:ea typeface="Lato"/>
              <a:cs typeface="Lato"/>
              <a:sym typeface="Lato"/>
            </a:endParaRPr>
          </a:p>
        </p:txBody>
      </p:sp>
      <p:sp>
        <p:nvSpPr>
          <p:cNvPr id="2043" name="Google Shape;2043;p69"/>
          <p:cNvSpPr txBox="1"/>
          <p:nvPr/>
        </p:nvSpPr>
        <p:spPr>
          <a:xfrm>
            <a:off x="1570882" y="3033455"/>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2044" name="Google Shape;2044;p69"/>
          <p:cNvSpPr txBox="1"/>
          <p:nvPr/>
        </p:nvSpPr>
        <p:spPr>
          <a:xfrm>
            <a:off x="1824895" y="3036193"/>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a</a:t>
            </a:r>
            <a:endParaRPr sz="1000">
              <a:latin typeface="Lato"/>
              <a:ea typeface="Lato"/>
              <a:cs typeface="Lato"/>
              <a:sym typeface="Lato"/>
            </a:endParaRPr>
          </a:p>
        </p:txBody>
      </p:sp>
      <p:sp>
        <p:nvSpPr>
          <p:cNvPr id="2045" name="Google Shape;2045;p69"/>
          <p:cNvSpPr/>
          <p:nvPr/>
        </p:nvSpPr>
        <p:spPr>
          <a:xfrm>
            <a:off x="18756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6" name="Google Shape;2046;p69"/>
          <p:cNvCxnSpPr>
            <a:stCxn id="2040" idx="0"/>
            <a:endCxn id="2034" idx="2"/>
          </p:cNvCxnSpPr>
          <p:nvPr/>
        </p:nvCxnSpPr>
        <p:spPr>
          <a:xfrm flipH="1" rot="10800000">
            <a:off x="650270" y="2907493"/>
            <a:ext cx="411000" cy="128700"/>
          </a:xfrm>
          <a:prstGeom prst="straightConnector1">
            <a:avLst/>
          </a:prstGeom>
          <a:noFill/>
          <a:ln cap="flat" cmpd="sng" w="9525">
            <a:solidFill>
              <a:schemeClr val="dk2"/>
            </a:solidFill>
            <a:prstDash val="solid"/>
            <a:round/>
            <a:headEnd len="med" w="med" type="none"/>
            <a:tailEnd len="med" w="med" type="none"/>
          </a:ln>
        </p:spPr>
      </p:cxnSp>
      <p:cxnSp>
        <p:nvCxnSpPr>
          <p:cNvPr id="2047" name="Google Shape;2047;p69"/>
          <p:cNvCxnSpPr>
            <a:stCxn id="2041" idx="0"/>
            <a:endCxn id="2035" idx="2"/>
          </p:cNvCxnSpPr>
          <p:nvPr/>
        </p:nvCxnSpPr>
        <p:spPr>
          <a:xfrm flipH="1" rot="10800000">
            <a:off x="937470" y="2907493"/>
            <a:ext cx="352500" cy="128700"/>
          </a:xfrm>
          <a:prstGeom prst="straightConnector1">
            <a:avLst/>
          </a:prstGeom>
          <a:noFill/>
          <a:ln cap="flat" cmpd="sng" w="9525">
            <a:solidFill>
              <a:schemeClr val="dk2"/>
            </a:solidFill>
            <a:prstDash val="solid"/>
            <a:round/>
            <a:headEnd len="med" w="med" type="none"/>
            <a:tailEnd len="med" w="med" type="none"/>
          </a:ln>
        </p:spPr>
      </p:cxnSp>
      <p:cxnSp>
        <p:nvCxnSpPr>
          <p:cNvPr id="2048" name="Google Shape;2048;p69"/>
          <p:cNvCxnSpPr>
            <a:stCxn id="2042" idx="0"/>
            <a:endCxn id="2036" idx="2"/>
          </p:cNvCxnSpPr>
          <p:nvPr/>
        </p:nvCxnSpPr>
        <p:spPr>
          <a:xfrm flipH="1" rot="10800000">
            <a:off x="1369415" y="2907493"/>
            <a:ext cx="149100" cy="128700"/>
          </a:xfrm>
          <a:prstGeom prst="straightConnector1">
            <a:avLst/>
          </a:prstGeom>
          <a:noFill/>
          <a:ln cap="flat" cmpd="sng" w="9525">
            <a:solidFill>
              <a:schemeClr val="dk2"/>
            </a:solidFill>
            <a:prstDash val="solid"/>
            <a:round/>
            <a:headEnd len="med" w="med" type="none"/>
            <a:tailEnd len="med" w="med" type="none"/>
          </a:ln>
        </p:spPr>
      </p:cxnSp>
      <p:cxnSp>
        <p:nvCxnSpPr>
          <p:cNvPr id="2049" name="Google Shape;2049;p69"/>
          <p:cNvCxnSpPr>
            <a:stCxn id="2043" idx="0"/>
            <a:endCxn id="2039" idx="2"/>
          </p:cNvCxnSpPr>
          <p:nvPr/>
        </p:nvCxnSpPr>
        <p:spPr>
          <a:xfrm rot="10800000">
            <a:off x="1746982" y="2907455"/>
            <a:ext cx="25500" cy="126000"/>
          </a:xfrm>
          <a:prstGeom prst="straightConnector1">
            <a:avLst/>
          </a:prstGeom>
          <a:noFill/>
          <a:ln cap="flat" cmpd="sng" w="9525">
            <a:solidFill>
              <a:schemeClr val="dk2"/>
            </a:solidFill>
            <a:prstDash val="solid"/>
            <a:round/>
            <a:headEnd len="med" w="med" type="none"/>
            <a:tailEnd len="med" w="med" type="none"/>
          </a:ln>
        </p:spPr>
      </p:cxnSp>
      <p:cxnSp>
        <p:nvCxnSpPr>
          <p:cNvPr id="2050" name="Google Shape;2050;p69"/>
          <p:cNvCxnSpPr>
            <a:stCxn id="2044" idx="0"/>
            <a:endCxn id="2045" idx="2"/>
          </p:cNvCxnSpPr>
          <p:nvPr/>
        </p:nvCxnSpPr>
        <p:spPr>
          <a:xfrm rot="10800000">
            <a:off x="1975795" y="2907493"/>
            <a:ext cx="50700" cy="128700"/>
          </a:xfrm>
          <a:prstGeom prst="straightConnector1">
            <a:avLst/>
          </a:prstGeom>
          <a:noFill/>
          <a:ln cap="flat" cmpd="sng" w="9525">
            <a:solidFill>
              <a:schemeClr val="dk2"/>
            </a:solidFill>
            <a:prstDash val="solid"/>
            <a:round/>
            <a:headEnd len="med" w="med" type="none"/>
            <a:tailEnd len="med" w="med" type="none"/>
          </a:ln>
        </p:spPr>
      </p:cxnSp>
      <p:sp>
        <p:nvSpPr>
          <p:cNvPr id="2051" name="Google Shape;2051;p69"/>
          <p:cNvSpPr txBox="1"/>
          <p:nvPr/>
        </p:nvSpPr>
        <p:spPr>
          <a:xfrm>
            <a:off x="2126665" y="3036193"/>
            <a:ext cx="570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Korean</a:t>
            </a:r>
            <a:endParaRPr sz="1000">
              <a:latin typeface="Lato"/>
              <a:ea typeface="Lato"/>
              <a:cs typeface="Lato"/>
              <a:sym typeface="Lato"/>
            </a:endParaRPr>
          </a:p>
        </p:txBody>
      </p:sp>
      <p:sp>
        <p:nvSpPr>
          <p:cNvPr id="2052" name="Google Shape;2052;p69"/>
          <p:cNvSpPr/>
          <p:nvPr/>
        </p:nvSpPr>
        <p:spPr>
          <a:xfrm>
            <a:off x="21042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3" name="Google Shape;2053;p69"/>
          <p:cNvCxnSpPr>
            <a:stCxn id="2052" idx="2"/>
            <a:endCxn id="2051" idx="0"/>
          </p:cNvCxnSpPr>
          <p:nvPr/>
        </p:nvCxnSpPr>
        <p:spPr>
          <a:xfrm>
            <a:off x="2204276" y="2907368"/>
            <a:ext cx="207600" cy="128700"/>
          </a:xfrm>
          <a:prstGeom prst="straightConnector1">
            <a:avLst/>
          </a:prstGeom>
          <a:noFill/>
          <a:ln cap="flat" cmpd="sng" w="9525">
            <a:solidFill>
              <a:schemeClr val="dk2"/>
            </a:solidFill>
            <a:prstDash val="solid"/>
            <a:round/>
            <a:headEnd len="med" w="med" type="none"/>
            <a:tailEnd len="med" w="med" type="none"/>
          </a:ln>
        </p:spPr>
      </p:cxnSp>
      <p:sp>
        <p:nvSpPr>
          <p:cNvPr id="2054" name="Google Shape;2054;p69"/>
          <p:cNvSpPr txBox="1"/>
          <p:nvPr/>
        </p:nvSpPr>
        <p:spPr>
          <a:xfrm rot="5400000">
            <a:off x="7504650" y="3349175"/>
            <a:ext cx="17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 (softmax)</a:t>
            </a:r>
            <a:endParaRPr>
              <a:latin typeface="Lato"/>
              <a:ea typeface="Lato"/>
              <a:cs typeface="Lato"/>
              <a:sym typeface="Lato"/>
            </a:endParaRPr>
          </a:p>
        </p:txBody>
      </p:sp>
      <p:sp>
        <p:nvSpPr>
          <p:cNvPr id="2055" name="Google Shape;2055;p69"/>
          <p:cNvSpPr/>
          <p:nvPr/>
        </p:nvSpPr>
        <p:spPr>
          <a:xfrm>
            <a:off x="7027176" y="2177400"/>
            <a:ext cx="200100" cy="179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056" name="Google Shape;2056;p69"/>
          <p:cNvSpPr/>
          <p:nvPr/>
        </p:nvSpPr>
        <p:spPr>
          <a:xfrm>
            <a:off x="7027176" y="242782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9"/>
          <p:cNvSpPr/>
          <p:nvPr/>
        </p:nvSpPr>
        <p:spPr>
          <a:xfrm>
            <a:off x="7027176" y="2678250"/>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9"/>
          <p:cNvSpPr/>
          <p:nvPr/>
        </p:nvSpPr>
        <p:spPr>
          <a:xfrm>
            <a:off x="7027176" y="2928675"/>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9"/>
          <p:cNvSpPr/>
          <p:nvPr/>
        </p:nvSpPr>
        <p:spPr>
          <a:xfrm>
            <a:off x="7027176" y="3179100"/>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9"/>
          <p:cNvSpPr/>
          <p:nvPr/>
        </p:nvSpPr>
        <p:spPr>
          <a:xfrm>
            <a:off x="7027176" y="3429525"/>
            <a:ext cx="200100" cy="179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9"/>
          <p:cNvSpPr txBox="1"/>
          <p:nvPr/>
        </p:nvSpPr>
        <p:spPr>
          <a:xfrm>
            <a:off x="7346395" y="2177400"/>
            <a:ext cx="53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2062" name="Google Shape;2062;p69"/>
          <p:cNvSpPr txBox="1"/>
          <p:nvPr/>
        </p:nvSpPr>
        <p:spPr>
          <a:xfrm>
            <a:off x="7346402" y="243034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experience</a:t>
            </a:r>
            <a:endParaRPr sz="1000">
              <a:latin typeface="Lato"/>
              <a:ea typeface="Lato"/>
              <a:cs typeface="Lato"/>
              <a:sym typeface="Lato"/>
            </a:endParaRPr>
          </a:p>
        </p:txBody>
      </p:sp>
      <p:sp>
        <p:nvSpPr>
          <p:cNvPr id="2063" name="Google Shape;2063;p69"/>
          <p:cNvSpPr txBox="1"/>
          <p:nvPr/>
        </p:nvSpPr>
        <p:spPr>
          <a:xfrm>
            <a:off x="7346402" y="268329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wife</a:t>
            </a:r>
            <a:endParaRPr sz="1000">
              <a:latin typeface="Lato"/>
              <a:ea typeface="Lato"/>
              <a:cs typeface="Lato"/>
              <a:sym typeface="Lato"/>
            </a:endParaRPr>
          </a:p>
        </p:txBody>
      </p:sp>
      <p:sp>
        <p:nvSpPr>
          <p:cNvPr id="2064" name="Google Shape;2064;p69"/>
          <p:cNvSpPr txBox="1"/>
          <p:nvPr/>
        </p:nvSpPr>
        <p:spPr>
          <a:xfrm>
            <a:off x="7346402" y="293623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culture</a:t>
            </a:r>
            <a:endParaRPr sz="1000">
              <a:latin typeface="Lato"/>
              <a:ea typeface="Lato"/>
              <a:cs typeface="Lato"/>
              <a:sym typeface="Lato"/>
            </a:endParaRPr>
          </a:p>
        </p:txBody>
      </p:sp>
      <p:sp>
        <p:nvSpPr>
          <p:cNvPr id="2065" name="Google Shape;2065;p69"/>
          <p:cNvSpPr txBox="1"/>
          <p:nvPr/>
        </p:nvSpPr>
        <p:spPr>
          <a:xfrm>
            <a:off x="7346402" y="318918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understand</a:t>
            </a:r>
            <a:endParaRPr sz="1000">
              <a:latin typeface="Lato"/>
              <a:ea typeface="Lato"/>
              <a:cs typeface="Lato"/>
              <a:sym typeface="Lato"/>
            </a:endParaRPr>
          </a:p>
        </p:txBody>
      </p:sp>
      <p:sp>
        <p:nvSpPr>
          <p:cNvPr id="2066" name="Google Shape;2066;p69"/>
          <p:cNvSpPr txBox="1"/>
          <p:nvPr/>
        </p:nvSpPr>
        <p:spPr>
          <a:xfrm>
            <a:off x="7346402" y="34421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broadband</a:t>
            </a:r>
            <a:endParaRPr sz="1000">
              <a:latin typeface="Lato"/>
              <a:ea typeface="Lato"/>
              <a:cs typeface="Lato"/>
              <a:sym typeface="Lato"/>
            </a:endParaRPr>
          </a:p>
        </p:txBody>
      </p:sp>
      <p:sp>
        <p:nvSpPr>
          <p:cNvPr id="2067" name="Google Shape;2067;p69"/>
          <p:cNvSpPr/>
          <p:nvPr/>
        </p:nvSpPr>
        <p:spPr>
          <a:xfrm>
            <a:off x="7027176" y="3695075"/>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9"/>
          <p:cNvSpPr txBox="1"/>
          <p:nvPr/>
        </p:nvSpPr>
        <p:spPr>
          <a:xfrm>
            <a:off x="7346402" y="37076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with</a:t>
            </a:r>
            <a:endParaRPr sz="1000">
              <a:latin typeface="Lato"/>
              <a:ea typeface="Lato"/>
              <a:cs typeface="Lato"/>
              <a:sym typeface="Lato"/>
            </a:endParaRPr>
          </a:p>
        </p:txBody>
      </p:sp>
      <p:sp>
        <p:nvSpPr>
          <p:cNvPr id="2069" name="Google Shape;2069;p69"/>
          <p:cNvSpPr/>
          <p:nvPr/>
        </p:nvSpPr>
        <p:spPr>
          <a:xfrm>
            <a:off x="7027176" y="396062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9"/>
          <p:cNvSpPr txBox="1"/>
          <p:nvPr/>
        </p:nvSpPr>
        <p:spPr>
          <a:xfrm>
            <a:off x="7346402" y="39732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reconnect</a:t>
            </a:r>
            <a:endParaRPr sz="1000">
              <a:latin typeface="Lato"/>
              <a:ea typeface="Lato"/>
              <a:cs typeface="Lato"/>
              <a:sym typeface="Lato"/>
            </a:endParaRPr>
          </a:p>
        </p:txBody>
      </p:sp>
      <p:sp>
        <p:nvSpPr>
          <p:cNvPr id="2071" name="Google Shape;2071;p69"/>
          <p:cNvSpPr/>
          <p:nvPr/>
        </p:nvSpPr>
        <p:spPr>
          <a:xfrm>
            <a:off x="7027176" y="4226175"/>
            <a:ext cx="200100" cy="179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9"/>
          <p:cNvSpPr txBox="1"/>
          <p:nvPr/>
        </p:nvSpPr>
        <p:spPr>
          <a:xfrm>
            <a:off x="7346402" y="42387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2073" name="Google Shape;2073;p69"/>
          <p:cNvSpPr/>
          <p:nvPr/>
        </p:nvSpPr>
        <p:spPr>
          <a:xfrm>
            <a:off x="1799426" y="3836843"/>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9"/>
          <p:cNvSpPr txBox="1"/>
          <p:nvPr/>
        </p:nvSpPr>
        <p:spPr>
          <a:xfrm>
            <a:off x="1557937" y="4144775"/>
            <a:ext cx="6873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reconnect</a:t>
            </a:r>
            <a:endParaRPr sz="1000">
              <a:latin typeface="Lato"/>
              <a:ea typeface="Lato"/>
              <a:cs typeface="Lato"/>
              <a:sym typeface="Lato"/>
            </a:endParaRPr>
          </a:p>
        </p:txBody>
      </p:sp>
      <p:cxnSp>
        <p:nvCxnSpPr>
          <p:cNvPr id="2075" name="Google Shape;2075;p69"/>
          <p:cNvCxnSpPr>
            <a:stCxn id="2074" idx="0"/>
            <a:endCxn id="2073" idx="2"/>
          </p:cNvCxnSpPr>
          <p:nvPr/>
        </p:nvCxnSpPr>
        <p:spPr>
          <a:xfrm rot="10800000">
            <a:off x="1899487" y="4016075"/>
            <a:ext cx="2100" cy="128700"/>
          </a:xfrm>
          <a:prstGeom prst="straightConnector1">
            <a:avLst/>
          </a:prstGeom>
          <a:noFill/>
          <a:ln cap="flat" cmpd="sng" w="9525">
            <a:solidFill>
              <a:schemeClr val="dk2"/>
            </a:solidFill>
            <a:prstDash val="solid"/>
            <a:round/>
            <a:headEnd len="med" w="med" type="none"/>
            <a:tailEnd len="med" w="med" type="none"/>
          </a:ln>
        </p:spPr>
      </p:cxnSp>
      <p:sp>
        <p:nvSpPr>
          <p:cNvPr id="2076" name="Google Shape;2076;p69"/>
          <p:cNvSpPr/>
          <p:nvPr/>
        </p:nvSpPr>
        <p:spPr>
          <a:xfrm>
            <a:off x="7027176" y="4484378"/>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9"/>
          <p:cNvSpPr txBox="1"/>
          <p:nvPr/>
        </p:nvSpPr>
        <p:spPr>
          <a:xfrm>
            <a:off x="7346402" y="4496978"/>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a:t>
            </a:r>
            <a:endParaRPr sz="1000">
              <a:latin typeface="Lato"/>
              <a:ea typeface="Lato"/>
              <a:cs typeface="Lato"/>
              <a:sym typeface="Lato"/>
            </a:endParaRPr>
          </a:p>
        </p:txBody>
      </p:sp>
      <p:sp>
        <p:nvSpPr>
          <p:cNvPr id="2078" name="Google Shape;2078;p69"/>
          <p:cNvSpPr/>
          <p:nvPr/>
        </p:nvSpPr>
        <p:spPr>
          <a:xfrm>
            <a:off x="2028026" y="3836843"/>
            <a:ext cx="200100" cy="179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9"/>
          <p:cNvSpPr txBox="1"/>
          <p:nvPr/>
        </p:nvSpPr>
        <p:spPr>
          <a:xfrm>
            <a:off x="2139116" y="4144775"/>
            <a:ext cx="4287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with</a:t>
            </a:r>
            <a:endParaRPr sz="1000">
              <a:latin typeface="Lato"/>
              <a:ea typeface="Lato"/>
              <a:cs typeface="Lato"/>
              <a:sym typeface="Lato"/>
            </a:endParaRPr>
          </a:p>
        </p:txBody>
      </p:sp>
      <p:cxnSp>
        <p:nvCxnSpPr>
          <p:cNvPr id="2080" name="Google Shape;2080;p69"/>
          <p:cNvCxnSpPr>
            <a:stCxn id="2079" idx="0"/>
            <a:endCxn id="2078" idx="2"/>
          </p:cNvCxnSpPr>
          <p:nvPr/>
        </p:nvCxnSpPr>
        <p:spPr>
          <a:xfrm rot="10800000">
            <a:off x="2128166" y="4016075"/>
            <a:ext cx="225300" cy="12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70"/>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Directly influence the context</a:t>
            </a:r>
            <a:endParaRPr/>
          </a:p>
        </p:txBody>
      </p:sp>
      <p:sp>
        <p:nvSpPr>
          <p:cNvPr id="2086" name="Google Shape;2086;p70"/>
          <p:cNvSpPr txBox="1"/>
          <p:nvPr>
            <p:ph idx="1" type="body"/>
          </p:nvPr>
        </p:nvSpPr>
        <p:spPr>
          <a:xfrm>
            <a:off x="729450" y="1356492"/>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big area of interest: prompt engineering</a:t>
            </a:r>
            <a:endParaRPr/>
          </a:p>
          <a:p>
            <a:pPr indent="-298450" lvl="1" marL="914400" rtl="0" algn="l">
              <a:spcBef>
                <a:spcPts val="0"/>
              </a:spcBef>
              <a:spcAft>
                <a:spcPts val="0"/>
              </a:spcAft>
              <a:buSzPts val="1100"/>
              <a:buChar char="○"/>
            </a:pPr>
            <a:r>
              <a:rPr lang="en"/>
              <a:t>We can influence the posterior distribution by changing our prompt</a:t>
            </a:r>
            <a:endParaRPr/>
          </a:p>
          <a:p>
            <a:pPr indent="-298450" lvl="1" marL="914400" rtl="0" algn="l">
              <a:spcBef>
                <a:spcPts val="0"/>
              </a:spcBef>
              <a:spcAft>
                <a:spcPts val="0"/>
              </a:spcAft>
              <a:buSzPts val="1100"/>
              <a:buChar char="○"/>
            </a:pPr>
            <a:r>
              <a:rPr lang="en"/>
              <a:t>Literally adjusting the </a:t>
            </a:r>
            <a:r>
              <a:rPr b="1" lang="en">
                <a:solidFill>
                  <a:schemeClr val="accent3"/>
                </a:solidFill>
              </a:rPr>
              <a:t>context</a:t>
            </a:r>
            <a:endParaRPr b="1">
              <a:solidFill>
                <a:schemeClr val="accent3"/>
              </a:solidFill>
            </a:endParaRPr>
          </a:p>
        </p:txBody>
      </p:sp>
      <p:sp>
        <p:nvSpPr>
          <p:cNvPr id="2087" name="Google Shape;2087;p70"/>
          <p:cNvSpPr/>
          <p:nvPr/>
        </p:nvSpPr>
        <p:spPr>
          <a:xfrm>
            <a:off x="2887725" y="2329818"/>
            <a:ext cx="3422100" cy="2058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t>ChatGPT</a:t>
            </a:r>
            <a:endParaRPr sz="3200"/>
          </a:p>
        </p:txBody>
      </p:sp>
      <p:sp>
        <p:nvSpPr>
          <p:cNvPr id="2088" name="Google Shape;2088;p70"/>
          <p:cNvSpPr/>
          <p:nvPr/>
        </p:nvSpPr>
        <p:spPr>
          <a:xfrm>
            <a:off x="5040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0"/>
          <p:cNvSpPr/>
          <p:nvPr/>
        </p:nvSpPr>
        <p:spPr>
          <a:xfrm>
            <a:off x="7326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0"/>
          <p:cNvSpPr/>
          <p:nvPr/>
        </p:nvSpPr>
        <p:spPr>
          <a:xfrm>
            <a:off x="9612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0"/>
          <p:cNvSpPr txBox="1"/>
          <p:nvPr/>
        </p:nvSpPr>
        <p:spPr>
          <a:xfrm>
            <a:off x="722975" y="3464582"/>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(embedding)</a:t>
            </a:r>
            <a:endParaRPr>
              <a:latin typeface="Lato"/>
              <a:ea typeface="Lato"/>
              <a:cs typeface="Lato"/>
              <a:sym typeface="Lato"/>
            </a:endParaRPr>
          </a:p>
        </p:txBody>
      </p:sp>
      <p:sp>
        <p:nvSpPr>
          <p:cNvPr id="2092" name="Google Shape;2092;p70"/>
          <p:cNvSpPr/>
          <p:nvPr/>
        </p:nvSpPr>
        <p:spPr>
          <a:xfrm rot="-5400000">
            <a:off x="2431775" y="3811043"/>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0"/>
          <p:cNvSpPr/>
          <p:nvPr/>
        </p:nvSpPr>
        <p:spPr>
          <a:xfrm>
            <a:off x="11898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0"/>
          <p:cNvSpPr txBox="1"/>
          <p:nvPr/>
        </p:nvSpPr>
        <p:spPr>
          <a:xfrm>
            <a:off x="-59380" y="4144768"/>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2095" name="Google Shape;2095;p70"/>
          <p:cNvSpPr txBox="1"/>
          <p:nvPr/>
        </p:nvSpPr>
        <p:spPr>
          <a:xfrm>
            <a:off x="78614" y="4144768"/>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traveled</a:t>
            </a:r>
            <a:endParaRPr sz="1000">
              <a:latin typeface="Lato"/>
              <a:ea typeface="Lato"/>
              <a:cs typeface="Lato"/>
              <a:sym typeface="Lato"/>
            </a:endParaRPr>
          </a:p>
        </p:txBody>
      </p:sp>
      <p:sp>
        <p:nvSpPr>
          <p:cNvPr id="2096" name="Google Shape;2096;p70"/>
          <p:cNvSpPr txBox="1"/>
          <p:nvPr/>
        </p:nvSpPr>
        <p:spPr>
          <a:xfrm>
            <a:off x="467143"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2097" name="Google Shape;2097;p70"/>
          <p:cNvSpPr txBox="1"/>
          <p:nvPr/>
        </p:nvSpPr>
        <p:spPr>
          <a:xfrm>
            <a:off x="735895"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a:t>
            </a:r>
            <a:endParaRPr sz="1000">
              <a:latin typeface="Lato"/>
              <a:ea typeface="Lato"/>
              <a:cs typeface="Lato"/>
              <a:sym typeface="Lato"/>
            </a:endParaRPr>
          </a:p>
        </p:txBody>
      </p:sp>
      <p:sp>
        <p:nvSpPr>
          <p:cNvPr id="2098" name="Google Shape;2098;p70"/>
          <p:cNvSpPr txBox="1"/>
          <p:nvPr/>
        </p:nvSpPr>
        <p:spPr>
          <a:xfrm>
            <a:off x="1016298" y="4144768"/>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2099" name="Google Shape;2099;p70"/>
          <p:cNvSpPr/>
          <p:nvPr/>
        </p:nvSpPr>
        <p:spPr>
          <a:xfrm>
            <a:off x="1418426" y="3836843"/>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0" name="Google Shape;2100;p70"/>
          <p:cNvCxnSpPr>
            <a:stCxn id="2094" idx="0"/>
            <a:endCxn id="2088" idx="2"/>
          </p:cNvCxnSpPr>
          <p:nvPr/>
        </p:nvCxnSpPr>
        <p:spPr>
          <a:xfrm flipH="1" rot="10800000">
            <a:off x="40670" y="4016068"/>
            <a:ext cx="563400" cy="128700"/>
          </a:xfrm>
          <a:prstGeom prst="straightConnector1">
            <a:avLst/>
          </a:prstGeom>
          <a:noFill/>
          <a:ln cap="flat" cmpd="sng" w="9525">
            <a:solidFill>
              <a:schemeClr val="dk2"/>
            </a:solidFill>
            <a:prstDash val="solid"/>
            <a:round/>
            <a:headEnd len="med" w="med" type="none"/>
            <a:tailEnd len="med" w="med" type="none"/>
          </a:ln>
        </p:spPr>
      </p:cxnSp>
      <p:cxnSp>
        <p:nvCxnSpPr>
          <p:cNvPr id="2101" name="Google Shape;2101;p70"/>
          <p:cNvCxnSpPr>
            <a:stCxn id="2095" idx="0"/>
            <a:endCxn id="2089" idx="2"/>
          </p:cNvCxnSpPr>
          <p:nvPr/>
        </p:nvCxnSpPr>
        <p:spPr>
          <a:xfrm flipH="1" rot="10800000">
            <a:off x="344864" y="4016068"/>
            <a:ext cx="487800" cy="128700"/>
          </a:xfrm>
          <a:prstGeom prst="straightConnector1">
            <a:avLst/>
          </a:prstGeom>
          <a:noFill/>
          <a:ln cap="flat" cmpd="sng" w="9525">
            <a:solidFill>
              <a:schemeClr val="dk2"/>
            </a:solidFill>
            <a:prstDash val="solid"/>
            <a:round/>
            <a:headEnd len="med" w="med" type="none"/>
            <a:tailEnd len="med" w="med" type="none"/>
          </a:ln>
        </p:spPr>
      </p:cxnSp>
      <p:cxnSp>
        <p:nvCxnSpPr>
          <p:cNvPr id="2102" name="Google Shape;2102;p70"/>
          <p:cNvCxnSpPr>
            <a:stCxn id="2096" idx="0"/>
            <a:endCxn id="2090" idx="2"/>
          </p:cNvCxnSpPr>
          <p:nvPr/>
        </p:nvCxnSpPr>
        <p:spPr>
          <a:xfrm flipH="1" rot="10800000">
            <a:off x="668743" y="4016068"/>
            <a:ext cx="392400" cy="128700"/>
          </a:xfrm>
          <a:prstGeom prst="straightConnector1">
            <a:avLst/>
          </a:prstGeom>
          <a:noFill/>
          <a:ln cap="flat" cmpd="sng" w="9525">
            <a:solidFill>
              <a:schemeClr val="dk2"/>
            </a:solidFill>
            <a:prstDash val="solid"/>
            <a:round/>
            <a:headEnd len="med" w="med" type="none"/>
            <a:tailEnd len="med" w="med" type="none"/>
          </a:ln>
        </p:spPr>
      </p:cxnSp>
      <p:cxnSp>
        <p:nvCxnSpPr>
          <p:cNvPr id="2103" name="Google Shape;2103;p70"/>
          <p:cNvCxnSpPr>
            <a:stCxn id="2097" idx="0"/>
            <a:endCxn id="2093" idx="2"/>
          </p:cNvCxnSpPr>
          <p:nvPr/>
        </p:nvCxnSpPr>
        <p:spPr>
          <a:xfrm flipH="1" rot="10800000">
            <a:off x="937495" y="4016068"/>
            <a:ext cx="352500" cy="128700"/>
          </a:xfrm>
          <a:prstGeom prst="straightConnector1">
            <a:avLst/>
          </a:prstGeom>
          <a:noFill/>
          <a:ln cap="flat" cmpd="sng" w="9525">
            <a:solidFill>
              <a:schemeClr val="dk2"/>
            </a:solidFill>
            <a:prstDash val="solid"/>
            <a:round/>
            <a:headEnd len="med" w="med" type="none"/>
            <a:tailEnd len="med" w="med" type="none"/>
          </a:ln>
        </p:spPr>
      </p:cxnSp>
      <p:cxnSp>
        <p:nvCxnSpPr>
          <p:cNvPr id="2104" name="Google Shape;2104;p70"/>
          <p:cNvCxnSpPr>
            <a:stCxn id="2098" idx="0"/>
            <a:endCxn id="2099" idx="2"/>
          </p:cNvCxnSpPr>
          <p:nvPr/>
        </p:nvCxnSpPr>
        <p:spPr>
          <a:xfrm flipH="1" rot="10800000">
            <a:off x="1217898" y="4016068"/>
            <a:ext cx="300600" cy="128700"/>
          </a:xfrm>
          <a:prstGeom prst="straightConnector1">
            <a:avLst/>
          </a:prstGeom>
          <a:noFill/>
          <a:ln cap="flat" cmpd="sng" w="9525">
            <a:solidFill>
              <a:schemeClr val="dk2"/>
            </a:solidFill>
            <a:prstDash val="solid"/>
            <a:round/>
            <a:headEnd len="med" w="med" type="none"/>
            <a:tailEnd len="med" w="med" type="none"/>
          </a:ln>
        </p:spPr>
      </p:cxnSp>
      <p:sp>
        <p:nvSpPr>
          <p:cNvPr id="2105" name="Google Shape;2105;p70"/>
          <p:cNvSpPr/>
          <p:nvPr/>
        </p:nvSpPr>
        <p:spPr>
          <a:xfrm rot="-5400000">
            <a:off x="6565675" y="3430043"/>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0"/>
          <p:cNvSpPr/>
          <p:nvPr/>
        </p:nvSpPr>
        <p:spPr>
          <a:xfrm>
            <a:off x="9612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0"/>
          <p:cNvSpPr/>
          <p:nvPr/>
        </p:nvSpPr>
        <p:spPr>
          <a:xfrm>
            <a:off x="11898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0"/>
          <p:cNvSpPr/>
          <p:nvPr/>
        </p:nvSpPr>
        <p:spPr>
          <a:xfrm>
            <a:off x="14184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0"/>
          <p:cNvSpPr txBox="1"/>
          <p:nvPr/>
        </p:nvSpPr>
        <p:spPr>
          <a:xfrm>
            <a:off x="722975" y="2356018"/>
            <a:ext cx="197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Prompt (embedding)</a:t>
            </a:r>
            <a:endParaRPr>
              <a:latin typeface="Lato"/>
              <a:ea typeface="Lato"/>
              <a:cs typeface="Lato"/>
              <a:sym typeface="Lato"/>
            </a:endParaRPr>
          </a:p>
        </p:txBody>
      </p:sp>
      <p:sp>
        <p:nvSpPr>
          <p:cNvPr id="2110" name="Google Shape;2110;p70"/>
          <p:cNvSpPr/>
          <p:nvPr/>
        </p:nvSpPr>
        <p:spPr>
          <a:xfrm rot="-5400000">
            <a:off x="2431775" y="2702468"/>
            <a:ext cx="200100" cy="23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0"/>
          <p:cNvSpPr/>
          <p:nvPr/>
        </p:nvSpPr>
        <p:spPr>
          <a:xfrm>
            <a:off x="16470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0"/>
          <p:cNvSpPr txBox="1"/>
          <p:nvPr/>
        </p:nvSpPr>
        <p:spPr>
          <a:xfrm>
            <a:off x="550220" y="3036193"/>
            <a:ext cx="2001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I</a:t>
            </a:r>
            <a:endParaRPr sz="1000">
              <a:latin typeface="Lato"/>
              <a:ea typeface="Lato"/>
              <a:cs typeface="Lato"/>
              <a:sym typeface="Lato"/>
            </a:endParaRPr>
          </a:p>
        </p:txBody>
      </p:sp>
      <p:sp>
        <p:nvSpPr>
          <p:cNvPr id="2113" name="Google Shape;2113;p70"/>
          <p:cNvSpPr txBox="1"/>
          <p:nvPr/>
        </p:nvSpPr>
        <p:spPr>
          <a:xfrm>
            <a:off x="671220" y="3036193"/>
            <a:ext cx="5325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am</a:t>
            </a:r>
            <a:endParaRPr sz="1000">
              <a:latin typeface="Lato"/>
              <a:ea typeface="Lato"/>
              <a:cs typeface="Lato"/>
              <a:sym typeface="Lato"/>
            </a:endParaRPr>
          </a:p>
        </p:txBody>
      </p:sp>
      <p:sp>
        <p:nvSpPr>
          <p:cNvPr id="2114" name="Google Shape;2114;p70"/>
          <p:cNvSpPr txBox="1"/>
          <p:nvPr/>
        </p:nvSpPr>
        <p:spPr>
          <a:xfrm>
            <a:off x="1084115" y="3036193"/>
            <a:ext cx="570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married</a:t>
            </a:r>
            <a:endParaRPr sz="1000">
              <a:latin typeface="Lato"/>
              <a:ea typeface="Lato"/>
              <a:cs typeface="Lato"/>
              <a:sym typeface="Lato"/>
            </a:endParaRPr>
          </a:p>
        </p:txBody>
      </p:sp>
      <p:sp>
        <p:nvSpPr>
          <p:cNvPr id="2115" name="Google Shape;2115;p70"/>
          <p:cNvSpPr txBox="1"/>
          <p:nvPr/>
        </p:nvSpPr>
        <p:spPr>
          <a:xfrm>
            <a:off x="1570882" y="3033455"/>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to</a:t>
            </a:r>
            <a:endParaRPr sz="1000">
              <a:latin typeface="Lato"/>
              <a:ea typeface="Lato"/>
              <a:cs typeface="Lato"/>
              <a:sym typeface="Lato"/>
            </a:endParaRPr>
          </a:p>
        </p:txBody>
      </p:sp>
      <p:sp>
        <p:nvSpPr>
          <p:cNvPr id="2116" name="Google Shape;2116;p70"/>
          <p:cNvSpPr txBox="1"/>
          <p:nvPr/>
        </p:nvSpPr>
        <p:spPr>
          <a:xfrm>
            <a:off x="1824895" y="3036193"/>
            <a:ext cx="4032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a</a:t>
            </a:r>
            <a:endParaRPr sz="1000">
              <a:latin typeface="Lato"/>
              <a:ea typeface="Lato"/>
              <a:cs typeface="Lato"/>
              <a:sym typeface="Lato"/>
            </a:endParaRPr>
          </a:p>
        </p:txBody>
      </p:sp>
      <p:sp>
        <p:nvSpPr>
          <p:cNvPr id="2117" name="Google Shape;2117;p70"/>
          <p:cNvSpPr/>
          <p:nvPr/>
        </p:nvSpPr>
        <p:spPr>
          <a:xfrm>
            <a:off x="18756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8" name="Google Shape;2118;p70"/>
          <p:cNvCxnSpPr>
            <a:stCxn id="2112" idx="0"/>
            <a:endCxn id="2106" idx="2"/>
          </p:cNvCxnSpPr>
          <p:nvPr/>
        </p:nvCxnSpPr>
        <p:spPr>
          <a:xfrm flipH="1" rot="10800000">
            <a:off x="650270" y="2907493"/>
            <a:ext cx="411000" cy="128700"/>
          </a:xfrm>
          <a:prstGeom prst="straightConnector1">
            <a:avLst/>
          </a:prstGeom>
          <a:noFill/>
          <a:ln cap="flat" cmpd="sng" w="9525">
            <a:solidFill>
              <a:schemeClr val="dk2"/>
            </a:solidFill>
            <a:prstDash val="solid"/>
            <a:round/>
            <a:headEnd len="med" w="med" type="none"/>
            <a:tailEnd len="med" w="med" type="none"/>
          </a:ln>
        </p:spPr>
      </p:cxnSp>
      <p:cxnSp>
        <p:nvCxnSpPr>
          <p:cNvPr id="2119" name="Google Shape;2119;p70"/>
          <p:cNvCxnSpPr>
            <a:stCxn id="2113" idx="0"/>
            <a:endCxn id="2107" idx="2"/>
          </p:cNvCxnSpPr>
          <p:nvPr/>
        </p:nvCxnSpPr>
        <p:spPr>
          <a:xfrm flipH="1" rot="10800000">
            <a:off x="937470" y="2907493"/>
            <a:ext cx="352500" cy="128700"/>
          </a:xfrm>
          <a:prstGeom prst="straightConnector1">
            <a:avLst/>
          </a:prstGeom>
          <a:noFill/>
          <a:ln cap="flat" cmpd="sng" w="9525">
            <a:solidFill>
              <a:schemeClr val="dk2"/>
            </a:solidFill>
            <a:prstDash val="solid"/>
            <a:round/>
            <a:headEnd len="med" w="med" type="none"/>
            <a:tailEnd len="med" w="med" type="none"/>
          </a:ln>
        </p:spPr>
      </p:cxnSp>
      <p:cxnSp>
        <p:nvCxnSpPr>
          <p:cNvPr id="2120" name="Google Shape;2120;p70"/>
          <p:cNvCxnSpPr>
            <a:stCxn id="2114" idx="0"/>
            <a:endCxn id="2108" idx="2"/>
          </p:cNvCxnSpPr>
          <p:nvPr/>
        </p:nvCxnSpPr>
        <p:spPr>
          <a:xfrm flipH="1" rot="10800000">
            <a:off x="1369415" y="2907493"/>
            <a:ext cx="149100" cy="128700"/>
          </a:xfrm>
          <a:prstGeom prst="straightConnector1">
            <a:avLst/>
          </a:prstGeom>
          <a:noFill/>
          <a:ln cap="flat" cmpd="sng" w="9525">
            <a:solidFill>
              <a:schemeClr val="dk2"/>
            </a:solidFill>
            <a:prstDash val="solid"/>
            <a:round/>
            <a:headEnd len="med" w="med" type="none"/>
            <a:tailEnd len="med" w="med" type="none"/>
          </a:ln>
        </p:spPr>
      </p:cxnSp>
      <p:cxnSp>
        <p:nvCxnSpPr>
          <p:cNvPr id="2121" name="Google Shape;2121;p70"/>
          <p:cNvCxnSpPr>
            <a:stCxn id="2115" idx="0"/>
            <a:endCxn id="2111" idx="2"/>
          </p:cNvCxnSpPr>
          <p:nvPr/>
        </p:nvCxnSpPr>
        <p:spPr>
          <a:xfrm rot="10800000">
            <a:off x="1746982" y="2907455"/>
            <a:ext cx="25500" cy="126000"/>
          </a:xfrm>
          <a:prstGeom prst="straightConnector1">
            <a:avLst/>
          </a:prstGeom>
          <a:noFill/>
          <a:ln cap="flat" cmpd="sng" w="9525">
            <a:solidFill>
              <a:schemeClr val="dk2"/>
            </a:solidFill>
            <a:prstDash val="solid"/>
            <a:round/>
            <a:headEnd len="med" w="med" type="none"/>
            <a:tailEnd len="med" w="med" type="none"/>
          </a:ln>
        </p:spPr>
      </p:cxnSp>
      <p:cxnSp>
        <p:nvCxnSpPr>
          <p:cNvPr id="2122" name="Google Shape;2122;p70"/>
          <p:cNvCxnSpPr>
            <a:stCxn id="2116" idx="0"/>
            <a:endCxn id="2117" idx="2"/>
          </p:cNvCxnSpPr>
          <p:nvPr/>
        </p:nvCxnSpPr>
        <p:spPr>
          <a:xfrm rot="10800000">
            <a:off x="1975795" y="2907493"/>
            <a:ext cx="50700" cy="128700"/>
          </a:xfrm>
          <a:prstGeom prst="straightConnector1">
            <a:avLst/>
          </a:prstGeom>
          <a:noFill/>
          <a:ln cap="flat" cmpd="sng" w="9525">
            <a:solidFill>
              <a:schemeClr val="dk2"/>
            </a:solidFill>
            <a:prstDash val="solid"/>
            <a:round/>
            <a:headEnd len="med" w="med" type="none"/>
            <a:tailEnd len="med" w="med" type="none"/>
          </a:ln>
        </p:spPr>
      </p:cxnSp>
      <p:sp>
        <p:nvSpPr>
          <p:cNvPr id="2123" name="Google Shape;2123;p70"/>
          <p:cNvSpPr txBox="1"/>
          <p:nvPr/>
        </p:nvSpPr>
        <p:spPr>
          <a:xfrm>
            <a:off x="2126665" y="3036193"/>
            <a:ext cx="5706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Korean</a:t>
            </a:r>
            <a:endParaRPr sz="1000">
              <a:latin typeface="Lato"/>
              <a:ea typeface="Lato"/>
              <a:cs typeface="Lato"/>
              <a:sym typeface="Lato"/>
            </a:endParaRPr>
          </a:p>
        </p:txBody>
      </p:sp>
      <p:sp>
        <p:nvSpPr>
          <p:cNvPr id="2124" name="Google Shape;2124;p70"/>
          <p:cNvSpPr/>
          <p:nvPr/>
        </p:nvSpPr>
        <p:spPr>
          <a:xfrm>
            <a:off x="2104226" y="2728268"/>
            <a:ext cx="200100" cy="1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5" name="Google Shape;2125;p70"/>
          <p:cNvCxnSpPr>
            <a:stCxn id="2124" idx="2"/>
            <a:endCxn id="2123" idx="0"/>
          </p:cNvCxnSpPr>
          <p:nvPr/>
        </p:nvCxnSpPr>
        <p:spPr>
          <a:xfrm>
            <a:off x="2204276" y="2907368"/>
            <a:ext cx="207600" cy="128700"/>
          </a:xfrm>
          <a:prstGeom prst="straightConnector1">
            <a:avLst/>
          </a:prstGeom>
          <a:noFill/>
          <a:ln cap="flat" cmpd="sng" w="9525">
            <a:solidFill>
              <a:schemeClr val="dk2"/>
            </a:solidFill>
            <a:prstDash val="solid"/>
            <a:round/>
            <a:headEnd len="med" w="med" type="none"/>
            <a:tailEnd len="med" w="med" type="none"/>
          </a:ln>
        </p:spPr>
      </p:cxnSp>
      <p:sp>
        <p:nvSpPr>
          <p:cNvPr id="2126" name="Google Shape;2126;p70"/>
          <p:cNvSpPr txBox="1"/>
          <p:nvPr/>
        </p:nvSpPr>
        <p:spPr>
          <a:xfrm rot="5400000">
            <a:off x="7504650" y="3349175"/>
            <a:ext cx="17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 (softmax)</a:t>
            </a:r>
            <a:endParaRPr>
              <a:latin typeface="Lato"/>
              <a:ea typeface="Lato"/>
              <a:cs typeface="Lato"/>
              <a:sym typeface="Lato"/>
            </a:endParaRPr>
          </a:p>
        </p:txBody>
      </p:sp>
      <p:sp>
        <p:nvSpPr>
          <p:cNvPr id="2127" name="Google Shape;2127;p70"/>
          <p:cNvSpPr/>
          <p:nvPr/>
        </p:nvSpPr>
        <p:spPr>
          <a:xfrm>
            <a:off x="7027176" y="2177400"/>
            <a:ext cx="200100" cy="179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128" name="Google Shape;2128;p70"/>
          <p:cNvSpPr/>
          <p:nvPr/>
        </p:nvSpPr>
        <p:spPr>
          <a:xfrm>
            <a:off x="7027176" y="242782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0"/>
          <p:cNvSpPr/>
          <p:nvPr/>
        </p:nvSpPr>
        <p:spPr>
          <a:xfrm>
            <a:off x="7027176" y="2678250"/>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0"/>
          <p:cNvSpPr/>
          <p:nvPr/>
        </p:nvSpPr>
        <p:spPr>
          <a:xfrm>
            <a:off x="7027176" y="2928675"/>
            <a:ext cx="200100" cy="17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0"/>
          <p:cNvSpPr/>
          <p:nvPr/>
        </p:nvSpPr>
        <p:spPr>
          <a:xfrm>
            <a:off x="7027176" y="3179100"/>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0"/>
          <p:cNvSpPr/>
          <p:nvPr/>
        </p:nvSpPr>
        <p:spPr>
          <a:xfrm>
            <a:off x="7027176" y="3429525"/>
            <a:ext cx="200100" cy="179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0"/>
          <p:cNvSpPr txBox="1"/>
          <p:nvPr/>
        </p:nvSpPr>
        <p:spPr>
          <a:xfrm>
            <a:off x="7346395" y="2177400"/>
            <a:ext cx="53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the</a:t>
            </a:r>
            <a:endParaRPr sz="1000">
              <a:latin typeface="Lato"/>
              <a:ea typeface="Lato"/>
              <a:cs typeface="Lato"/>
              <a:sym typeface="Lato"/>
            </a:endParaRPr>
          </a:p>
        </p:txBody>
      </p:sp>
      <p:sp>
        <p:nvSpPr>
          <p:cNvPr id="2134" name="Google Shape;2134;p70"/>
          <p:cNvSpPr txBox="1"/>
          <p:nvPr/>
        </p:nvSpPr>
        <p:spPr>
          <a:xfrm>
            <a:off x="7346402" y="243034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experience</a:t>
            </a:r>
            <a:endParaRPr sz="1000">
              <a:latin typeface="Lato"/>
              <a:ea typeface="Lato"/>
              <a:cs typeface="Lato"/>
              <a:sym typeface="Lato"/>
            </a:endParaRPr>
          </a:p>
        </p:txBody>
      </p:sp>
      <p:sp>
        <p:nvSpPr>
          <p:cNvPr id="2135" name="Google Shape;2135;p70"/>
          <p:cNvSpPr txBox="1"/>
          <p:nvPr/>
        </p:nvSpPr>
        <p:spPr>
          <a:xfrm>
            <a:off x="7346402" y="268329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wife</a:t>
            </a:r>
            <a:endParaRPr sz="1000">
              <a:latin typeface="Lato"/>
              <a:ea typeface="Lato"/>
              <a:cs typeface="Lato"/>
              <a:sym typeface="Lato"/>
            </a:endParaRPr>
          </a:p>
        </p:txBody>
      </p:sp>
      <p:sp>
        <p:nvSpPr>
          <p:cNvPr id="2136" name="Google Shape;2136;p70"/>
          <p:cNvSpPr txBox="1"/>
          <p:nvPr/>
        </p:nvSpPr>
        <p:spPr>
          <a:xfrm>
            <a:off x="7346402" y="293623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culture</a:t>
            </a:r>
            <a:endParaRPr sz="1000">
              <a:latin typeface="Lato"/>
              <a:ea typeface="Lato"/>
              <a:cs typeface="Lato"/>
              <a:sym typeface="Lato"/>
            </a:endParaRPr>
          </a:p>
        </p:txBody>
      </p:sp>
      <p:sp>
        <p:nvSpPr>
          <p:cNvPr id="2137" name="Google Shape;2137;p70"/>
          <p:cNvSpPr txBox="1"/>
          <p:nvPr/>
        </p:nvSpPr>
        <p:spPr>
          <a:xfrm>
            <a:off x="7346402" y="3189180"/>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understand</a:t>
            </a:r>
            <a:endParaRPr sz="1000">
              <a:latin typeface="Lato"/>
              <a:ea typeface="Lato"/>
              <a:cs typeface="Lato"/>
              <a:sym typeface="Lato"/>
            </a:endParaRPr>
          </a:p>
        </p:txBody>
      </p:sp>
      <p:sp>
        <p:nvSpPr>
          <p:cNvPr id="2138" name="Google Shape;2138;p70"/>
          <p:cNvSpPr txBox="1"/>
          <p:nvPr/>
        </p:nvSpPr>
        <p:spPr>
          <a:xfrm>
            <a:off x="7346402" y="34421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broadband</a:t>
            </a:r>
            <a:endParaRPr sz="1000">
              <a:latin typeface="Lato"/>
              <a:ea typeface="Lato"/>
              <a:cs typeface="Lato"/>
              <a:sym typeface="Lato"/>
            </a:endParaRPr>
          </a:p>
        </p:txBody>
      </p:sp>
      <p:sp>
        <p:nvSpPr>
          <p:cNvPr id="2139" name="Google Shape;2139;p70"/>
          <p:cNvSpPr/>
          <p:nvPr/>
        </p:nvSpPr>
        <p:spPr>
          <a:xfrm>
            <a:off x="7027176" y="3695075"/>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0"/>
          <p:cNvSpPr txBox="1"/>
          <p:nvPr/>
        </p:nvSpPr>
        <p:spPr>
          <a:xfrm>
            <a:off x="7346402" y="37076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with</a:t>
            </a:r>
            <a:endParaRPr sz="1000">
              <a:latin typeface="Lato"/>
              <a:ea typeface="Lato"/>
              <a:cs typeface="Lato"/>
              <a:sym typeface="Lato"/>
            </a:endParaRPr>
          </a:p>
        </p:txBody>
      </p:sp>
      <p:sp>
        <p:nvSpPr>
          <p:cNvPr id="2141" name="Google Shape;2141;p70"/>
          <p:cNvSpPr/>
          <p:nvPr/>
        </p:nvSpPr>
        <p:spPr>
          <a:xfrm>
            <a:off x="7027176" y="3960625"/>
            <a:ext cx="200100" cy="17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0"/>
          <p:cNvSpPr txBox="1"/>
          <p:nvPr/>
        </p:nvSpPr>
        <p:spPr>
          <a:xfrm>
            <a:off x="7346402" y="397322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reconnect</a:t>
            </a:r>
            <a:endParaRPr sz="1000">
              <a:latin typeface="Lato"/>
              <a:ea typeface="Lato"/>
              <a:cs typeface="Lato"/>
              <a:sym typeface="Lato"/>
            </a:endParaRPr>
          </a:p>
        </p:txBody>
      </p:sp>
      <p:sp>
        <p:nvSpPr>
          <p:cNvPr id="2143" name="Google Shape;2143;p70"/>
          <p:cNvSpPr/>
          <p:nvPr/>
        </p:nvSpPr>
        <p:spPr>
          <a:xfrm>
            <a:off x="7027176" y="4226175"/>
            <a:ext cx="200100" cy="17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0"/>
          <p:cNvSpPr txBox="1"/>
          <p:nvPr/>
        </p:nvSpPr>
        <p:spPr>
          <a:xfrm>
            <a:off x="7346402" y="4238775"/>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sp>
        <p:nvSpPr>
          <p:cNvPr id="2145" name="Google Shape;2145;p70"/>
          <p:cNvSpPr/>
          <p:nvPr/>
        </p:nvSpPr>
        <p:spPr>
          <a:xfrm>
            <a:off x="1647026" y="3836843"/>
            <a:ext cx="200100" cy="1791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0"/>
          <p:cNvSpPr txBox="1"/>
          <p:nvPr/>
        </p:nvSpPr>
        <p:spPr>
          <a:xfrm>
            <a:off x="1238335" y="4144775"/>
            <a:ext cx="6873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reconnect</a:t>
            </a:r>
            <a:endParaRPr sz="1000">
              <a:latin typeface="Lato"/>
              <a:ea typeface="Lato"/>
              <a:cs typeface="Lato"/>
              <a:sym typeface="Lato"/>
            </a:endParaRPr>
          </a:p>
        </p:txBody>
      </p:sp>
      <p:cxnSp>
        <p:nvCxnSpPr>
          <p:cNvPr id="2147" name="Google Shape;2147;p70"/>
          <p:cNvCxnSpPr>
            <a:stCxn id="2146" idx="0"/>
            <a:endCxn id="2145" idx="2"/>
          </p:cNvCxnSpPr>
          <p:nvPr/>
        </p:nvCxnSpPr>
        <p:spPr>
          <a:xfrm flipH="1" rot="10800000">
            <a:off x="1581985" y="4016075"/>
            <a:ext cx="165000" cy="128700"/>
          </a:xfrm>
          <a:prstGeom prst="straightConnector1">
            <a:avLst/>
          </a:prstGeom>
          <a:noFill/>
          <a:ln cap="flat" cmpd="sng" w="9525">
            <a:solidFill>
              <a:schemeClr val="dk2"/>
            </a:solidFill>
            <a:prstDash val="solid"/>
            <a:round/>
            <a:headEnd len="med" w="med" type="none"/>
            <a:tailEnd len="med" w="med" type="none"/>
          </a:ln>
        </p:spPr>
      </p:cxnSp>
      <p:sp>
        <p:nvSpPr>
          <p:cNvPr id="2148" name="Google Shape;2148;p70"/>
          <p:cNvSpPr/>
          <p:nvPr/>
        </p:nvSpPr>
        <p:spPr>
          <a:xfrm>
            <a:off x="7027176" y="4484378"/>
            <a:ext cx="200100" cy="179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0"/>
          <p:cNvSpPr txBox="1"/>
          <p:nvPr/>
        </p:nvSpPr>
        <p:spPr>
          <a:xfrm>
            <a:off x="7346402" y="4496978"/>
            <a:ext cx="7425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latin typeface="Lato"/>
                <a:ea typeface="Lato"/>
                <a:cs typeface="Lato"/>
                <a:sym typeface="Lato"/>
              </a:rPr>
              <a:t>.</a:t>
            </a:r>
            <a:endParaRPr sz="1000">
              <a:latin typeface="Lato"/>
              <a:ea typeface="Lato"/>
              <a:cs typeface="Lato"/>
              <a:sym typeface="Lato"/>
            </a:endParaRPr>
          </a:p>
        </p:txBody>
      </p:sp>
      <p:sp>
        <p:nvSpPr>
          <p:cNvPr id="2150" name="Google Shape;2150;p70"/>
          <p:cNvSpPr/>
          <p:nvPr/>
        </p:nvSpPr>
        <p:spPr>
          <a:xfrm>
            <a:off x="1875626" y="3836843"/>
            <a:ext cx="200100" cy="179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0"/>
          <p:cNvSpPr txBox="1"/>
          <p:nvPr/>
        </p:nvSpPr>
        <p:spPr>
          <a:xfrm>
            <a:off x="1812114" y="4144775"/>
            <a:ext cx="4287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with</a:t>
            </a:r>
            <a:endParaRPr sz="1000">
              <a:latin typeface="Lato"/>
              <a:ea typeface="Lato"/>
              <a:cs typeface="Lato"/>
              <a:sym typeface="Lato"/>
            </a:endParaRPr>
          </a:p>
        </p:txBody>
      </p:sp>
      <p:cxnSp>
        <p:nvCxnSpPr>
          <p:cNvPr id="2152" name="Google Shape;2152;p70"/>
          <p:cNvCxnSpPr>
            <a:stCxn id="2151" idx="0"/>
            <a:endCxn id="2150" idx="2"/>
          </p:cNvCxnSpPr>
          <p:nvPr/>
        </p:nvCxnSpPr>
        <p:spPr>
          <a:xfrm rot="10800000">
            <a:off x="1975764" y="4016075"/>
            <a:ext cx="50700" cy="128700"/>
          </a:xfrm>
          <a:prstGeom prst="straightConnector1">
            <a:avLst/>
          </a:prstGeom>
          <a:noFill/>
          <a:ln cap="flat" cmpd="sng" w="9525">
            <a:solidFill>
              <a:schemeClr val="dk2"/>
            </a:solidFill>
            <a:prstDash val="solid"/>
            <a:round/>
            <a:headEnd len="med" w="med" type="none"/>
            <a:tailEnd len="med" w="med" type="none"/>
          </a:ln>
        </p:spPr>
      </p:cxnSp>
      <p:sp>
        <p:nvSpPr>
          <p:cNvPr id="2153" name="Google Shape;2153;p70"/>
          <p:cNvSpPr/>
          <p:nvPr/>
        </p:nvSpPr>
        <p:spPr>
          <a:xfrm>
            <a:off x="2104226" y="3836843"/>
            <a:ext cx="200100" cy="1791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0"/>
          <p:cNvSpPr txBox="1"/>
          <p:nvPr/>
        </p:nvSpPr>
        <p:spPr>
          <a:xfrm>
            <a:off x="2116914" y="4144775"/>
            <a:ext cx="428700" cy="153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Lato"/>
                <a:ea typeface="Lato"/>
                <a:cs typeface="Lato"/>
                <a:sym typeface="Lato"/>
              </a:rPr>
              <a:t>my</a:t>
            </a:r>
            <a:endParaRPr sz="1000">
              <a:latin typeface="Lato"/>
              <a:ea typeface="Lato"/>
              <a:cs typeface="Lato"/>
              <a:sym typeface="Lato"/>
            </a:endParaRPr>
          </a:p>
        </p:txBody>
      </p:sp>
      <p:cxnSp>
        <p:nvCxnSpPr>
          <p:cNvPr id="2155" name="Google Shape;2155;p70"/>
          <p:cNvCxnSpPr>
            <a:stCxn id="2154" idx="0"/>
            <a:endCxn id="2153" idx="2"/>
          </p:cNvCxnSpPr>
          <p:nvPr/>
        </p:nvCxnSpPr>
        <p:spPr>
          <a:xfrm rot="10800000">
            <a:off x="2204364" y="4016075"/>
            <a:ext cx="126900" cy="12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71"/>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applied examples</a:t>
            </a:r>
            <a:endParaRPr/>
          </a:p>
        </p:txBody>
      </p:sp>
      <p:sp>
        <p:nvSpPr>
          <p:cNvPr id="2161" name="Google Shape;2161;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Zero Shot: </a:t>
            </a:r>
            <a:r>
              <a:rPr lang="en"/>
              <a:t>Answering one of my DS-1000 problem sets</a:t>
            </a:r>
            <a:endParaRPr/>
          </a:p>
          <a:p>
            <a:pPr indent="-298450" lvl="1" marL="914400" rtl="0" algn="l">
              <a:spcBef>
                <a:spcPts val="0"/>
              </a:spcBef>
              <a:spcAft>
                <a:spcPts val="0"/>
              </a:spcAft>
              <a:buSzPts val="1100"/>
              <a:buChar char="○"/>
            </a:pPr>
            <a:r>
              <a:rPr lang="en"/>
              <a:t>Coding</a:t>
            </a:r>
            <a:endParaRPr/>
          </a:p>
          <a:p>
            <a:pPr indent="-298450" lvl="1" marL="914400" rtl="0" algn="l">
              <a:spcBef>
                <a:spcPts val="0"/>
              </a:spcBef>
              <a:spcAft>
                <a:spcPts val="0"/>
              </a:spcAft>
              <a:buSzPts val="1100"/>
              <a:buChar char="○"/>
            </a:pPr>
            <a:r>
              <a:rPr lang="en"/>
              <a:t>Writing</a:t>
            </a:r>
            <a:endParaRPr/>
          </a:p>
          <a:p>
            <a:pPr indent="-311150" lvl="0" marL="457200" rtl="0" algn="l">
              <a:spcBef>
                <a:spcPts val="0"/>
              </a:spcBef>
              <a:spcAft>
                <a:spcPts val="0"/>
              </a:spcAft>
              <a:buSzPts val="1300"/>
              <a:buChar char="●"/>
            </a:pPr>
            <a:r>
              <a:rPr lang="en"/>
              <a:t>Fine-tuning: Using the API to label Twitter accounts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&amp; the intuition of AI</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72"/>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Labeling unstructured data</a:t>
            </a:r>
            <a:endParaRPr/>
          </a:p>
        </p:txBody>
      </p:sp>
      <p:sp>
        <p:nvSpPr>
          <p:cNvPr id="2167" name="Google Shape;2167;p72"/>
          <p:cNvSpPr txBox="1"/>
          <p:nvPr>
            <p:ph idx="1" type="body"/>
          </p:nvPr>
        </p:nvSpPr>
        <p:spPr>
          <a:xfrm>
            <a:off x="729450" y="2078875"/>
            <a:ext cx="3756600" cy="1935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 have 40k Twitter accounts collected via snowball sample</a:t>
            </a:r>
            <a:endParaRPr/>
          </a:p>
          <a:p>
            <a:pPr indent="-298450" lvl="1" marL="914400" rtl="0" algn="l">
              <a:spcBef>
                <a:spcPts val="0"/>
              </a:spcBef>
              <a:spcAft>
                <a:spcPts val="0"/>
              </a:spcAft>
              <a:buSzPts val="1100"/>
              <a:buChar char="○"/>
            </a:pPr>
            <a:r>
              <a:rPr lang="en"/>
              <a:t>Started with 4 x ~1,000 accounts for economics, sociology, psychology, and political science faculty</a:t>
            </a:r>
            <a:endParaRPr/>
          </a:p>
          <a:p>
            <a:pPr indent="-298450" lvl="1" marL="914400" rtl="0" algn="l">
              <a:spcBef>
                <a:spcPts val="0"/>
              </a:spcBef>
              <a:spcAft>
                <a:spcPts val="0"/>
              </a:spcAft>
              <a:buSzPts val="1100"/>
              <a:buChar char="○"/>
            </a:pPr>
            <a:r>
              <a:rPr lang="en"/>
              <a:t>Scraped list of who they follow</a:t>
            </a:r>
            <a:endParaRPr/>
          </a:p>
          <a:p>
            <a:pPr indent="-298450" lvl="1" marL="914400" rtl="0" algn="l">
              <a:spcBef>
                <a:spcPts val="0"/>
              </a:spcBef>
              <a:spcAft>
                <a:spcPts val="0"/>
              </a:spcAft>
              <a:buSzPts val="1100"/>
              <a:buChar char="○"/>
            </a:pPr>
            <a:r>
              <a:rPr lang="en"/>
              <a:t>Added the top 9,000 accounts followed by the most of the 1,000</a:t>
            </a:r>
            <a:endParaRPr/>
          </a:p>
        </p:txBody>
      </p:sp>
      <p:pic>
        <p:nvPicPr>
          <p:cNvPr id="2168" name="Google Shape;2168;p72"/>
          <p:cNvPicPr preferRelativeResize="0"/>
          <p:nvPr/>
        </p:nvPicPr>
        <p:blipFill rotWithShape="1">
          <a:blip r:embed="rId3">
            <a:alphaModFix/>
          </a:blip>
          <a:srcRect b="0" l="2866" r="19662" t="0"/>
          <a:stretch/>
        </p:blipFill>
        <p:spPr>
          <a:xfrm>
            <a:off x="4742650" y="1473925"/>
            <a:ext cx="4403500" cy="3675325"/>
          </a:xfrm>
          <a:prstGeom prst="rect">
            <a:avLst/>
          </a:prstGeom>
          <a:noFill/>
          <a:ln>
            <a:noFill/>
          </a:ln>
        </p:spPr>
      </p:pic>
      <p:pic>
        <p:nvPicPr>
          <p:cNvPr id="2169" name="Google Shape;2169;p72"/>
          <p:cNvPicPr preferRelativeResize="0"/>
          <p:nvPr/>
        </p:nvPicPr>
        <p:blipFill rotWithShape="1">
          <a:blip r:embed="rId3">
            <a:alphaModFix/>
          </a:blip>
          <a:srcRect b="0" l="62474" r="2875" t="81982"/>
          <a:stretch/>
        </p:blipFill>
        <p:spPr>
          <a:xfrm>
            <a:off x="5725032" y="886423"/>
            <a:ext cx="2284663" cy="768124"/>
          </a:xfrm>
          <a:prstGeom prst="rect">
            <a:avLst/>
          </a:prstGeom>
          <a:noFill/>
          <a:ln>
            <a:noFill/>
          </a:ln>
        </p:spPr>
      </p:pic>
      <p:sp>
        <p:nvSpPr>
          <p:cNvPr id="2170" name="Google Shape;2170;p72"/>
          <p:cNvSpPr/>
          <p:nvPr/>
        </p:nvSpPr>
        <p:spPr>
          <a:xfrm>
            <a:off x="8120850" y="4457525"/>
            <a:ext cx="1023300" cy="6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73"/>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Labeling unstructured data</a:t>
            </a:r>
            <a:endParaRPr/>
          </a:p>
        </p:txBody>
      </p:sp>
      <p:sp>
        <p:nvSpPr>
          <p:cNvPr id="2176" name="Google Shape;2176;p73"/>
          <p:cNvSpPr txBox="1"/>
          <p:nvPr>
            <p:ph idx="1" type="body"/>
          </p:nvPr>
        </p:nvSpPr>
        <p:spPr>
          <a:xfrm>
            <a:off x="196050" y="2078875"/>
            <a:ext cx="38640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 want to analyze academics</a:t>
            </a:r>
            <a:endParaRPr/>
          </a:p>
          <a:p>
            <a:pPr indent="-298450" lvl="1" marL="914400" rtl="0" algn="l">
              <a:spcBef>
                <a:spcPts val="0"/>
              </a:spcBef>
              <a:spcAft>
                <a:spcPts val="0"/>
              </a:spcAft>
              <a:buSzPts val="1100"/>
              <a:buChar char="○"/>
            </a:pPr>
            <a:r>
              <a:rPr lang="en"/>
              <a:t>How they use Twitter</a:t>
            </a:r>
            <a:endParaRPr/>
          </a:p>
          <a:p>
            <a:pPr indent="-298450" lvl="1" marL="914400" rtl="0" algn="l">
              <a:spcBef>
                <a:spcPts val="0"/>
              </a:spcBef>
              <a:spcAft>
                <a:spcPts val="0"/>
              </a:spcAft>
              <a:buSzPts val="1100"/>
              <a:buChar char="○"/>
            </a:pPr>
            <a:r>
              <a:rPr lang="en"/>
              <a:t>How research is shared and amplified</a:t>
            </a:r>
            <a:endParaRPr/>
          </a:p>
          <a:p>
            <a:pPr indent="-298450" lvl="1" marL="914400" rtl="0" algn="l">
              <a:spcBef>
                <a:spcPts val="0"/>
              </a:spcBef>
              <a:spcAft>
                <a:spcPts val="0"/>
              </a:spcAft>
              <a:buSzPts val="1100"/>
              <a:buChar char="○"/>
            </a:pPr>
            <a:r>
              <a:rPr lang="en"/>
              <a:t>Whether underrepresented groups in academia are underrepresented on Twitter</a:t>
            </a:r>
            <a:endParaRPr/>
          </a:p>
          <a:p>
            <a:pPr indent="-298450" lvl="1" marL="914400" rtl="0" algn="l">
              <a:spcBef>
                <a:spcPts val="0"/>
              </a:spcBef>
              <a:spcAft>
                <a:spcPts val="0"/>
              </a:spcAft>
              <a:buSzPts val="1100"/>
              <a:buChar char="○"/>
            </a:pPr>
            <a:r>
              <a:rPr lang="en"/>
              <a:t>Whether Elon Musk’s takeover pushed academics away from the platform</a:t>
            </a:r>
            <a:endParaRPr/>
          </a:p>
        </p:txBody>
      </p:sp>
      <p:pic>
        <p:nvPicPr>
          <p:cNvPr id="2177" name="Google Shape;2177;p73"/>
          <p:cNvPicPr preferRelativeResize="0"/>
          <p:nvPr/>
        </p:nvPicPr>
        <p:blipFill>
          <a:blip r:embed="rId3">
            <a:alphaModFix/>
          </a:blip>
          <a:stretch>
            <a:fillRect/>
          </a:stretch>
        </p:blipFill>
        <p:spPr>
          <a:xfrm>
            <a:off x="4225600" y="1345126"/>
            <a:ext cx="4918400" cy="3798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74"/>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Labeling unstructured data</a:t>
            </a:r>
            <a:endParaRPr/>
          </a:p>
        </p:txBody>
      </p:sp>
      <p:sp>
        <p:nvSpPr>
          <p:cNvPr id="2183" name="Google Shape;2183;p74"/>
          <p:cNvSpPr txBox="1"/>
          <p:nvPr>
            <p:ph idx="1" type="body"/>
          </p:nvPr>
        </p:nvSpPr>
        <p:spPr>
          <a:xfrm>
            <a:off x="729450" y="2078875"/>
            <a:ext cx="3756600" cy="2994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But many of the 40,000 accounts don’t belong to academics!</a:t>
            </a:r>
            <a:endParaRPr/>
          </a:p>
          <a:p>
            <a:pPr indent="-298450" lvl="1" marL="914400" rtl="0" algn="l">
              <a:spcBef>
                <a:spcPts val="0"/>
              </a:spcBef>
              <a:spcAft>
                <a:spcPts val="0"/>
              </a:spcAft>
              <a:buSzPts val="1100"/>
              <a:buChar char="○"/>
            </a:pPr>
            <a:r>
              <a:rPr lang="en"/>
              <a:t>Journals / conferences / groups</a:t>
            </a:r>
            <a:endParaRPr/>
          </a:p>
          <a:p>
            <a:pPr indent="-298450" lvl="1" marL="914400" rtl="0" algn="l">
              <a:spcBef>
                <a:spcPts val="0"/>
              </a:spcBef>
              <a:spcAft>
                <a:spcPts val="0"/>
              </a:spcAft>
              <a:buSzPts val="1100"/>
              <a:buChar char="○"/>
            </a:pPr>
            <a:r>
              <a:rPr lang="en"/>
              <a:t>Journalists / celebrities / politicians</a:t>
            </a:r>
            <a:endParaRPr/>
          </a:p>
        </p:txBody>
      </p:sp>
      <p:pic>
        <p:nvPicPr>
          <p:cNvPr id="2184" name="Google Shape;2184;p74"/>
          <p:cNvPicPr preferRelativeResize="0"/>
          <p:nvPr/>
        </p:nvPicPr>
        <p:blipFill>
          <a:blip r:embed="rId3">
            <a:alphaModFix/>
          </a:blip>
          <a:stretch>
            <a:fillRect/>
          </a:stretch>
        </p:blipFill>
        <p:spPr>
          <a:xfrm>
            <a:off x="1800" y="3396936"/>
            <a:ext cx="9144001" cy="167592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75"/>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Labeling unstructured data</a:t>
            </a:r>
            <a:endParaRPr/>
          </a:p>
        </p:txBody>
      </p:sp>
      <p:sp>
        <p:nvSpPr>
          <p:cNvPr id="2190" name="Google Shape;2190;p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Then: </a:t>
            </a:r>
            <a:endParaRPr/>
          </a:p>
          <a:p>
            <a:pPr indent="-298450" lvl="1" marL="914400" rtl="0" algn="l">
              <a:spcBef>
                <a:spcPts val="0"/>
              </a:spcBef>
              <a:spcAft>
                <a:spcPts val="0"/>
              </a:spcAft>
              <a:buSzPts val="1100"/>
              <a:buChar char="○"/>
            </a:pPr>
            <a:r>
              <a:rPr lang="en"/>
              <a:t>4 RAs @ $XX / hour</a:t>
            </a:r>
            <a:endParaRPr/>
          </a:p>
          <a:p>
            <a:pPr indent="-298450" lvl="1" marL="914400" rtl="0" algn="l">
              <a:spcBef>
                <a:spcPts val="0"/>
              </a:spcBef>
              <a:spcAft>
                <a:spcPts val="0"/>
              </a:spcAft>
              <a:buSzPts val="1100"/>
              <a:buChar char="○"/>
            </a:pPr>
            <a:r>
              <a:rPr lang="en"/>
              <a:t>10 weeks of spring semester</a:t>
            </a:r>
            <a:endParaRPr/>
          </a:p>
          <a:p>
            <a:pPr indent="-298450" lvl="1" marL="914400" rtl="0" algn="l">
              <a:spcBef>
                <a:spcPts val="0"/>
              </a:spcBef>
              <a:spcAft>
                <a:spcPts val="0"/>
              </a:spcAft>
              <a:buSzPts val="1100"/>
              <a:buChar char="○"/>
            </a:pPr>
            <a:r>
              <a:rPr i="1" lang="en"/>
              <a:t>Almost</a:t>
            </a:r>
            <a:r>
              <a:rPr lang="en"/>
              <a:t> finished 1,000 accounts</a:t>
            </a:r>
            <a:endParaRPr/>
          </a:p>
          <a:p>
            <a:pPr indent="-311150" lvl="0" marL="457200" rtl="0" algn="l">
              <a:spcBef>
                <a:spcPts val="0"/>
              </a:spcBef>
              <a:spcAft>
                <a:spcPts val="0"/>
              </a:spcAft>
              <a:buSzPts val="1300"/>
              <a:buChar char="●"/>
            </a:pPr>
            <a:r>
              <a:rPr lang="en"/>
              <a:t>Now:</a:t>
            </a:r>
            <a:endParaRPr/>
          </a:p>
          <a:p>
            <a:pPr indent="-298450" lvl="1" marL="914400" rtl="0" algn="l">
              <a:spcBef>
                <a:spcPts val="0"/>
              </a:spcBef>
              <a:spcAft>
                <a:spcPts val="0"/>
              </a:spcAft>
              <a:buSzPts val="1100"/>
              <a:buChar char="○"/>
            </a:pPr>
            <a:r>
              <a:rPr lang="en"/>
              <a:t>API @ $1 / 500,000 tokens (~0.75 words)</a:t>
            </a:r>
            <a:endParaRPr/>
          </a:p>
          <a:p>
            <a:pPr indent="-298450" lvl="1" marL="914400" rtl="0" algn="l">
              <a:spcBef>
                <a:spcPts val="0"/>
              </a:spcBef>
              <a:spcAft>
                <a:spcPts val="0"/>
              </a:spcAft>
              <a:buSzPts val="1100"/>
              <a:buChar char="○"/>
            </a:pPr>
            <a:r>
              <a:rPr lang="en"/>
              <a:t>3 hours of summer? (depends on when we can finish the R&amp;R)</a:t>
            </a:r>
            <a:endParaRPr/>
          </a:p>
          <a:p>
            <a:pPr indent="-298450" lvl="1" marL="914400" rtl="0" algn="l">
              <a:spcBef>
                <a:spcPts val="0"/>
              </a:spcBef>
              <a:spcAft>
                <a:spcPts val="0"/>
              </a:spcAft>
              <a:buSzPts val="1100"/>
              <a:buChar char="○"/>
            </a:pPr>
            <a:r>
              <a:rPr lang="en"/>
              <a:t>All accounts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sp>
        <p:nvSpPr>
          <p:cNvPr id="2195" name="Google Shape;2195;p76"/>
          <p:cNvSpPr txBox="1"/>
          <p:nvPr>
            <p:ph type="title"/>
          </p:nvPr>
        </p:nvSpPr>
        <p:spPr>
          <a:xfrm>
            <a:off x="729450" y="656050"/>
            <a:ext cx="3427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do it</a:t>
            </a:r>
            <a:endParaRPr/>
          </a:p>
        </p:txBody>
      </p:sp>
      <p:sp>
        <p:nvSpPr>
          <p:cNvPr id="2196" name="Google Shape;2196;p76"/>
          <p:cNvSpPr txBox="1"/>
          <p:nvPr>
            <p:ph idx="1" type="body"/>
          </p:nvPr>
        </p:nvSpPr>
        <p:spPr>
          <a:xfrm>
            <a:off x="729450" y="2078875"/>
            <a:ext cx="40929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Use </a:t>
            </a:r>
            <a:r>
              <a:rPr b="1" lang="en">
                <a:solidFill>
                  <a:schemeClr val="lt1"/>
                </a:solidFill>
                <a:highlight>
                  <a:srgbClr val="0B5394"/>
                </a:highlight>
                <a:latin typeface="Courier New"/>
                <a:ea typeface="Courier New"/>
                <a:cs typeface="Courier New"/>
                <a:sym typeface="Courier New"/>
              </a:rPr>
              <a:t>openai</a:t>
            </a:r>
            <a:r>
              <a:rPr lang="en"/>
              <a:t> package</a:t>
            </a:r>
            <a:endParaRPr/>
          </a:p>
          <a:p>
            <a:pPr indent="-311150" lvl="0" marL="457200" rtl="0" algn="l">
              <a:spcBef>
                <a:spcPts val="0"/>
              </a:spcBef>
              <a:spcAft>
                <a:spcPts val="0"/>
              </a:spcAft>
              <a:buSzPts val="1300"/>
              <a:buChar char="●"/>
            </a:pPr>
            <a:r>
              <a:rPr lang="en"/>
              <a:t>Create prompt:</a:t>
            </a:r>
            <a:endParaRPr/>
          </a:p>
          <a:p>
            <a:pPr indent="-298450" lvl="1" marL="914400" rtl="0" algn="l">
              <a:spcBef>
                <a:spcPts val="0"/>
              </a:spcBef>
              <a:spcAft>
                <a:spcPts val="0"/>
              </a:spcAft>
              <a:buSzPts val="1100"/>
              <a:buChar char="○"/>
            </a:pPr>
            <a:r>
              <a:rPr lang="en"/>
              <a:t>Two values: </a:t>
            </a:r>
            <a:r>
              <a:rPr b="1" lang="en">
                <a:solidFill>
                  <a:schemeClr val="lt1"/>
                </a:solidFill>
                <a:highlight>
                  <a:srgbClr val="0B5394"/>
                </a:highlight>
                <a:latin typeface="Courier New"/>
                <a:ea typeface="Courier New"/>
                <a:cs typeface="Courier New"/>
                <a:sym typeface="Courier New"/>
              </a:rPr>
              <a:t>role</a:t>
            </a:r>
            <a:r>
              <a:rPr lang="en"/>
              <a:t> and </a:t>
            </a:r>
            <a:r>
              <a:rPr b="1" lang="en">
                <a:solidFill>
                  <a:schemeClr val="lt1"/>
                </a:solidFill>
                <a:highlight>
                  <a:srgbClr val="0B5394"/>
                </a:highlight>
                <a:latin typeface="Courier New"/>
                <a:ea typeface="Courier New"/>
                <a:cs typeface="Courier New"/>
                <a:sym typeface="Courier New"/>
              </a:rPr>
              <a:t>content</a:t>
            </a:r>
            <a:endParaRPr b="1">
              <a:solidFill>
                <a:schemeClr val="lt1"/>
              </a:solidFill>
              <a:highlight>
                <a:srgbClr val="0B5394"/>
              </a:highlight>
              <a:latin typeface="Courier New"/>
              <a:ea typeface="Courier New"/>
              <a:cs typeface="Courier New"/>
              <a:sym typeface="Courier New"/>
            </a:endParaRPr>
          </a:p>
          <a:p>
            <a:pPr indent="-298450" lvl="1" marL="914400" rtl="0" algn="l">
              <a:spcBef>
                <a:spcPts val="0"/>
              </a:spcBef>
              <a:spcAft>
                <a:spcPts val="0"/>
              </a:spcAft>
              <a:buSzPts val="1100"/>
              <a:buChar char="○"/>
            </a:pPr>
            <a:r>
              <a:rPr lang="en"/>
              <a:t>Role can be one of system or user</a:t>
            </a:r>
            <a:endParaRPr/>
          </a:p>
          <a:p>
            <a:pPr indent="-311150" lvl="0" marL="457200" rtl="0" algn="l">
              <a:spcBef>
                <a:spcPts val="0"/>
              </a:spcBef>
              <a:spcAft>
                <a:spcPts val="0"/>
              </a:spcAft>
              <a:buSzPts val="1300"/>
              <a:buChar char="●"/>
            </a:pPr>
            <a:r>
              <a:rPr b="1" lang="en">
                <a:solidFill>
                  <a:schemeClr val="lt1"/>
                </a:solidFill>
                <a:highlight>
                  <a:srgbClr val="0B5394"/>
                </a:highlight>
                <a:latin typeface="Courier New"/>
                <a:ea typeface="Courier New"/>
                <a:cs typeface="Courier New"/>
                <a:sym typeface="Courier New"/>
              </a:rPr>
              <a:t>system</a:t>
            </a:r>
            <a:r>
              <a:rPr lang="en"/>
              <a:t>: system-level instructions</a:t>
            </a:r>
            <a:endParaRPr/>
          </a:p>
          <a:p>
            <a:pPr indent="-298450" lvl="1" marL="914400" rtl="0" algn="l">
              <a:spcBef>
                <a:spcPts val="0"/>
              </a:spcBef>
              <a:spcAft>
                <a:spcPts val="0"/>
              </a:spcAft>
              <a:buSzPts val="1100"/>
              <a:buChar char="○"/>
            </a:pPr>
            <a:r>
              <a:rPr lang="en"/>
              <a:t>Shift the posterior</a:t>
            </a:r>
            <a:endParaRPr/>
          </a:p>
          <a:p>
            <a:pPr indent="-311150" lvl="0" marL="457200" rtl="0" algn="l">
              <a:spcBef>
                <a:spcPts val="0"/>
              </a:spcBef>
              <a:spcAft>
                <a:spcPts val="0"/>
              </a:spcAft>
              <a:buSzPts val="1300"/>
              <a:buChar char="●"/>
            </a:pPr>
            <a:r>
              <a:rPr b="1" lang="en">
                <a:solidFill>
                  <a:schemeClr val="lt1"/>
                </a:solidFill>
                <a:highlight>
                  <a:srgbClr val="0B5394"/>
                </a:highlight>
                <a:latin typeface="Courier New"/>
                <a:ea typeface="Courier New"/>
                <a:cs typeface="Courier New"/>
                <a:sym typeface="Courier New"/>
              </a:rPr>
              <a:t>user</a:t>
            </a:r>
            <a:r>
              <a:rPr lang="en"/>
              <a:t>: the specific request</a:t>
            </a:r>
            <a:endParaRPr/>
          </a:p>
          <a:p>
            <a:pPr indent="-311150" lvl="0" marL="457200" rtl="0" algn="l">
              <a:spcBef>
                <a:spcPts val="0"/>
              </a:spcBef>
              <a:spcAft>
                <a:spcPts val="0"/>
              </a:spcAft>
              <a:buSzPts val="1300"/>
              <a:buChar char="●"/>
            </a:pPr>
            <a:r>
              <a:rPr lang="en"/>
              <a:t>Full prompt sent via a message</a:t>
            </a:r>
            <a:endParaRPr/>
          </a:p>
        </p:txBody>
      </p:sp>
      <p:grpSp>
        <p:nvGrpSpPr>
          <p:cNvPr id="2197" name="Google Shape;2197;p76"/>
          <p:cNvGrpSpPr/>
          <p:nvPr/>
        </p:nvGrpSpPr>
        <p:grpSpPr>
          <a:xfrm>
            <a:off x="3613250" y="1364925"/>
            <a:ext cx="5530650" cy="1003225"/>
            <a:chOff x="3613250" y="1364925"/>
            <a:chExt cx="5530650" cy="1003225"/>
          </a:xfrm>
        </p:grpSpPr>
        <p:sp>
          <p:nvSpPr>
            <p:cNvPr id="2198" name="Google Shape;2198;p76"/>
            <p:cNvSpPr txBox="1"/>
            <p:nvPr/>
          </p:nvSpPr>
          <p:spPr>
            <a:xfrm>
              <a:off x="4872500" y="1364925"/>
              <a:ext cx="4271400" cy="9747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65000"/>
                </a:lnSpc>
                <a:spcBef>
                  <a:spcPts val="1000"/>
                </a:spcBef>
                <a:spcAft>
                  <a:spcPts val="0"/>
                </a:spcAft>
                <a:buNone/>
              </a:pPr>
              <a:r>
                <a:rPr lang="en" sz="1000">
                  <a:solidFill>
                    <a:schemeClr val="lt1"/>
                  </a:solidFill>
                  <a:highlight>
                    <a:srgbClr val="0B5394"/>
                  </a:highlight>
                  <a:latin typeface="Courier New"/>
                  <a:ea typeface="Courier New"/>
                  <a:cs typeface="Courier New"/>
                  <a:sym typeface="Courier New"/>
                </a:rPr>
                <a:t>'messages': [{'role':'system', 'content':'You are an assistant that speaks like Shakespeare.'},</a:t>
              </a:r>
              <a:endParaRPr sz="1000">
                <a:solidFill>
                  <a:schemeClr val="lt1"/>
                </a:solidFill>
                <a:highlight>
                  <a:srgbClr val="0B5394"/>
                </a:highlight>
                <a:latin typeface="Courier New"/>
                <a:ea typeface="Courier New"/>
                <a:cs typeface="Courier New"/>
                <a:sym typeface="Courier New"/>
              </a:endParaRPr>
            </a:p>
            <a:p>
              <a:pPr indent="0" lvl="0" marL="152400" marR="152400" rtl="0" algn="l">
                <a:lnSpc>
                  <a:spcPct val="165000"/>
                </a:lnSpc>
                <a:spcBef>
                  <a:spcPts val="1000"/>
                </a:spcBef>
                <a:spcAft>
                  <a:spcPts val="1000"/>
                </a:spcAft>
                <a:buNone/>
              </a:pPr>
              <a:r>
                <a:rPr lang="en" sz="1000">
                  <a:solidFill>
                    <a:schemeClr val="lt1"/>
                  </a:solidFill>
                  <a:highlight>
                    <a:srgbClr val="0B5394"/>
                  </a:highlight>
                  <a:latin typeface="Courier New"/>
                  <a:ea typeface="Courier New"/>
                  <a:cs typeface="Courier New"/>
                  <a:sym typeface="Courier New"/>
                </a:rPr>
                <a:t>{'role':'user', 'content':'tell me a joke'}, </a:t>
              </a:r>
              <a:endParaRPr sz="1000">
                <a:solidFill>
                  <a:schemeClr val="lt1"/>
                </a:solidFill>
                <a:highlight>
                  <a:srgbClr val="0B5394"/>
                </a:highlight>
                <a:latin typeface="Courier New"/>
                <a:ea typeface="Courier New"/>
                <a:cs typeface="Courier New"/>
                <a:sym typeface="Courier New"/>
              </a:endParaRPr>
            </a:p>
          </p:txBody>
        </p:sp>
        <p:sp>
          <p:nvSpPr>
            <p:cNvPr id="2199" name="Google Shape;2199;p76"/>
            <p:cNvSpPr/>
            <p:nvPr/>
          </p:nvSpPr>
          <p:spPr>
            <a:xfrm>
              <a:off x="4822350" y="1438150"/>
              <a:ext cx="93000" cy="930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6"/>
            <p:cNvSpPr txBox="1"/>
            <p:nvPr/>
          </p:nvSpPr>
          <p:spPr>
            <a:xfrm>
              <a:off x="3613250" y="1700370"/>
              <a:ext cx="1101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Prompt</a:t>
              </a:r>
              <a:endParaRPr>
                <a:latin typeface="Lato"/>
                <a:ea typeface="Lato"/>
                <a:cs typeface="Lato"/>
                <a:sym typeface="Lato"/>
              </a:endParaRPr>
            </a:p>
          </p:txBody>
        </p:sp>
      </p:grpSp>
      <p:grpSp>
        <p:nvGrpSpPr>
          <p:cNvPr id="2201" name="Google Shape;2201;p76"/>
          <p:cNvGrpSpPr/>
          <p:nvPr/>
        </p:nvGrpSpPr>
        <p:grpSpPr>
          <a:xfrm>
            <a:off x="3613250" y="2932825"/>
            <a:ext cx="5530650" cy="2247300"/>
            <a:chOff x="3613250" y="2932825"/>
            <a:chExt cx="5530650" cy="2247300"/>
          </a:xfrm>
        </p:grpSpPr>
        <p:sp>
          <p:nvSpPr>
            <p:cNvPr id="2202" name="Google Shape;2202;p76"/>
            <p:cNvSpPr txBox="1"/>
            <p:nvPr/>
          </p:nvSpPr>
          <p:spPr>
            <a:xfrm>
              <a:off x="4872500" y="2932825"/>
              <a:ext cx="4271400" cy="22473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65000"/>
                </a:lnSpc>
                <a:spcBef>
                  <a:spcPts val="1000"/>
                </a:spcBef>
                <a:spcAft>
                  <a:spcPts val="0"/>
                </a:spcAft>
                <a:buNone/>
              </a:pPr>
              <a:r>
                <a:rPr lang="en" sz="1000">
                  <a:solidFill>
                    <a:schemeClr val="lt1"/>
                  </a:solidFill>
                  <a:highlight>
                    <a:srgbClr val="0B5394"/>
                  </a:highlight>
                  <a:latin typeface="Courier New"/>
                  <a:ea typeface="Courier New"/>
                  <a:cs typeface="Courier New"/>
                  <a:sym typeface="Courier New"/>
                </a:rPr>
                <a:t>{...</a:t>
              </a:r>
              <a:endParaRPr sz="1000">
                <a:solidFill>
                  <a:schemeClr val="lt1"/>
                </a:solidFill>
                <a:highlight>
                  <a:srgbClr val="0B5394"/>
                </a:highlight>
                <a:latin typeface="Courier New"/>
                <a:ea typeface="Courier New"/>
                <a:cs typeface="Courier New"/>
                <a:sym typeface="Courier New"/>
              </a:endParaRPr>
            </a:p>
            <a:p>
              <a:pPr indent="0" lvl="0" marL="152400" marR="152400" rtl="0" algn="l">
                <a:lnSpc>
                  <a:spcPct val="165000"/>
                </a:lnSpc>
                <a:spcBef>
                  <a:spcPts val="1000"/>
                </a:spcBef>
                <a:spcAft>
                  <a:spcPts val="0"/>
                </a:spcAft>
                <a:buNone/>
              </a:pPr>
              <a:r>
                <a:rPr lang="en" sz="1000">
                  <a:solidFill>
                    <a:schemeClr val="lt1"/>
                  </a:solidFill>
                  <a:highlight>
                    <a:srgbClr val="0B5394"/>
                  </a:highlight>
                  <a:latin typeface="Courier New"/>
                  <a:ea typeface="Courier New"/>
                  <a:cs typeface="Courier New"/>
                  <a:sym typeface="Courier New"/>
                </a:rPr>
                <a:t>'message': {'role':'assistant',</a:t>
              </a:r>
              <a:endParaRPr sz="1000">
                <a:solidFill>
                  <a:schemeClr val="lt1"/>
                </a:solidFill>
                <a:highlight>
                  <a:srgbClr val="0B5394"/>
                </a:highlight>
                <a:latin typeface="Courier New"/>
                <a:ea typeface="Courier New"/>
                <a:cs typeface="Courier New"/>
                <a:sym typeface="Courier New"/>
              </a:endParaRPr>
            </a:p>
            <a:p>
              <a:pPr indent="0" lvl="0" marL="152400" marR="152400" rtl="0" algn="l">
                <a:lnSpc>
                  <a:spcPct val="165000"/>
                </a:lnSpc>
                <a:spcBef>
                  <a:spcPts val="1000"/>
                </a:spcBef>
                <a:spcAft>
                  <a:spcPts val="0"/>
                </a:spcAft>
                <a:buNone/>
              </a:pPr>
              <a:r>
                <a:rPr lang="en" sz="1000">
                  <a:solidFill>
                    <a:schemeClr val="lt1"/>
                  </a:solidFill>
                  <a:highlight>
                    <a:srgbClr val="0B5394"/>
                  </a:highlight>
                  <a:latin typeface="Courier New"/>
                  <a:ea typeface="Courier New"/>
                  <a:cs typeface="Courier New"/>
                  <a:sym typeface="Courier New"/>
                </a:rPr>
                <a:t>'content':'Why did the chicken cross the road? To get to the other side, but verily, the other side was full of peril and danger, so it quickly returned from whence it came, forsooth!'}</a:t>
              </a:r>
              <a:endParaRPr sz="1000">
                <a:solidFill>
                  <a:schemeClr val="lt1"/>
                </a:solidFill>
                <a:highlight>
                  <a:srgbClr val="0B5394"/>
                </a:highlight>
                <a:latin typeface="Courier New"/>
                <a:ea typeface="Courier New"/>
                <a:cs typeface="Courier New"/>
                <a:sym typeface="Courier New"/>
              </a:endParaRPr>
            </a:p>
            <a:p>
              <a:pPr indent="0" lvl="0" marL="152400" marR="152400" rtl="0" algn="l">
                <a:lnSpc>
                  <a:spcPct val="165000"/>
                </a:lnSpc>
                <a:spcBef>
                  <a:spcPts val="1000"/>
                </a:spcBef>
                <a:spcAft>
                  <a:spcPts val="1000"/>
                </a:spcAft>
                <a:buNone/>
              </a:pPr>
              <a:r>
                <a:rPr lang="en" sz="1000">
                  <a:solidFill>
                    <a:schemeClr val="lt1"/>
                  </a:solidFill>
                  <a:highlight>
                    <a:srgbClr val="0B5394"/>
                  </a:highlight>
                  <a:latin typeface="Courier New"/>
                  <a:ea typeface="Courier New"/>
                  <a:cs typeface="Courier New"/>
                  <a:sym typeface="Courier New"/>
                </a:rPr>
                <a:t>...}</a:t>
              </a:r>
              <a:endParaRPr sz="1000">
                <a:solidFill>
                  <a:schemeClr val="lt1"/>
                </a:solidFill>
                <a:highlight>
                  <a:srgbClr val="0B5394"/>
                </a:highlight>
                <a:latin typeface="Courier New"/>
                <a:ea typeface="Courier New"/>
                <a:cs typeface="Courier New"/>
                <a:sym typeface="Courier New"/>
              </a:endParaRPr>
            </a:p>
          </p:txBody>
        </p:sp>
        <p:sp>
          <p:nvSpPr>
            <p:cNvPr id="2203" name="Google Shape;2203;p76"/>
            <p:cNvSpPr/>
            <p:nvPr/>
          </p:nvSpPr>
          <p:spPr>
            <a:xfrm>
              <a:off x="4822350" y="2932825"/>
              <a:ext cx="93000" cy="1993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6"/>
            <p:cNvSpPr txBox="1"/>
            <p:nvPr/>
          </p:nvSpPr>
          <p:spPr>
            <a:xfrm>
              <a:off x="3613250" y="3723421"/>
              <a:ext cx="1101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Lato"/>
                  <a:ea typeface="Lato"/>
                  <a:cs typeface="Lato"/>
                  <a:sym typeface="Lato"/>
                </a:rPr>
                <a:t>Response</a:t>
              </a:r>
              <a:endParaRPr>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77"/>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Live example(?)</a:t>
            </a:r>
            <a:endParaRPr/>
          </a:p>
        </p:txBody>
      </p:sp>
      <p:pic>
        <p:nvPicPr>
          <p:cNvPr id="2210" name="Google Shape;2210;p77"/>
          <p:cNvPicPr preferRelativeResize="0"/>
          <p:nvPr/>
        </p:nvPicPr>
        <p:blipFill>
          <a:blip r:embed="rId3">
            <a:alphaModFix/>
          </a:blip>
          <a:stretch>
            <a:fillRect/>
          </a:stretch>
        </p:blipFill>
        <p:spPr>
          <a:xfrm>
            <a:off x="801856" y="0"/>
            <a:ext cx="765634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78"/>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Live example(?)</a:t>
            </a:r>
            <a:endParaRPr/>
          </a:p>
        </p:txBody>
      </p:sp>
      <p:pic>
        <p:nvPicPr>
          <p:cNvPr id="2216" name="Google Shape;2216;p78"/>
          <p:cNvPicPr preferRelativeResize="0"/>
          <p:nvPr/>
        </p:nvPicPr>
        <p:blipFill>
          <a:blip r:embed="rId3">
            <a:alphaModFix/>
          </a:blip>
          <a:stretch>
            <a:fillRect/>
          </a:stretch>
        </p:blipFill>
        <p:spPr>
          <a:xfrm>
            <a:off x="801856" y="0"/>
            <a:ext cx="7656340" cy="5143500"/>
          </a:xfrm>
          <a:prstGeom prst="rect">
            <a:avLst/>
          </a:prstGeom>
          <a:noFill/>
          <a:ln>
            <a:noFill/>
          </a:ln>
        </p:spPr>
      </p:pic>
      <p:pic>
        <p:nvPicPr>
          <p:cNvPr id="2217" name="Google Shape;2217;p78"/>
          <p:cNvPicPr preferRelativeResize="0"/>
          <p:nvPr/>
        </p:nvPicPr>
        <p:blipFill>
          <a:blip r:embed="rId4">
            <a:alphaModFix/>
          </a:blip>
          <a:stretch>
            <a:fillRect/>
          </a:stretch>
        </p:blipFill>
        <p:spPr>
          <a:xfrm>
            <a:off x="672895" y="0"/>
            <a:ext cx="7798211"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pic>
        <p:nvPicPr>
          <p:cNvPr id="2222" name="Google Shape;2222;p79"/>
          <p:cNvPicPr preferRelativeResize="0"/>
          <p:nvPr/>
        </p:nvPicPr>
        <p:blipFill>
          <a:blip r:embed="rId3">
            <a:alphaModFix/>
          </a:blip>
          <a:stretch>
            <a:fillRect/>
          </a:stretch>
        </p:blipFill>
        <p:spPr>
          <a:xfrm>
            <a:off x="152400" y="1843825"/>
            <a:ext cx="8839200" cy="20328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pic>
        <p:nvPicPr>
          <p:cNvPr id="2227" name="Google Shape;2227;p80"/>
          <p:cNvPicPr preferRelativeResize="0"/>
          <p:nvPr/>
        </p:nvPicPr>
        <p:blipFill>
          <a:blip r:embed="rId3">
            <a:alphaModFix/>
          </a:blip>
          <a:stretch>
            <a:fillRect/>
          </a:stretch>
        </p:blipFill>
        <p:spPr>
          <a:xfrm>
            <a:off x="775250" y="0"/>
            <a:ext cx="7262283"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pic>
        <p:nvPicPr>
          <p:cNvPr id="2232" name="Google Shape;2232;p81"/>
          <p:cNvPicPr preferRelativeResize="0"/>
          <p:nvPr/>
        </p:nvPicPr>
        <p:blipFill>
          <a:blip r:embed="rId3">
            <a:alphaModFix/>
          </a:blip>
          <a:stretch>
            <a:fillRect/>
          </a:stretch>
        </p:blipFill>
        <p:spPr>
          <a:xfrm>
            <a:off x="808637" y="0"/>
            <a:ext cx="7374326"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Intelligence (AI)</a:t>
            </a:r>
            <a:endParaRPr/>
          </a:p>
        </p:txBody>
      </p:sp>
      <p:sp>
        <p:nvSpPr>
          <p:cNvPr id="172" name="Google Shape;172;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Computers can’t work with text directly</a:t>
            </a:r>
            <a:endParaRPr/>
          </a:p>
          <a:p>
            <a:pPr indent="-311150" lvl="0" marL="457200" rtl="0" algn="l">
              <a:spcBef>
                <a:spcPts val="0"/>
              </a:spcBef>
              <a:spcAft>
                <a:spcPts val="0"/>
              </a:spcAft>
              <a:buSzPts val="1300"/>
              <a:buChar char="●"/>
            </a:pPr>
            <a:r>
              <a:rPr lang="en"/>
              <a:t>Need to convert a word into a number</a:t>
            </a:r>
            <a:endParaRPr/>
          </a:p>
          <a:p>
            <a:pPr indent="-311150" lvl="0" marL="457200" rtl="0" algn="l">
              <a:spcBef>
                <a:spcPts val="0"/>
              </a:spcBef>
              <a:spcAft>
                <a:spcPts val="0"/>
              </a:spcAft>
              <a:buSzPts val="1300"/>
              <a:buChar char="●"/>
            </a:pPr>
            <a:r>
              <a:rPr lang="en"/>
              <a:t>“One-hot” vector</a:t>
            </a:r>
            <a:endParaRPr/>
          </a:p>
          <a:p>
            <a:pPr indent="-298450" lvl="1" marL="914400" rtl="0" algn="l">
              <a:spcBef>
                <a:spcPts val="0"/>
              </a:spcBef>
              <a:spcAft>
                <a:spcPts val="0"/>
              </a:spcAft>
              <a:buSzPts val="1100"/>
              <a:buChar char="○"/>
            </a:pPr>
            <a:r>
              <a:rPr lang="en"/>
              <a:t>Every word is an element</a:t>
            </a:r>
            <a:endParaRPr/>
          </a:p>
          <a:p>
            <a:pPr indent="-298450" lvl="1" marL="914400" rtl="0" algn="l">
              <a:spcBef>
                <a:spcPts val="0"/>
              </a:spcBef>
              <a:spcAft>
                <a:spcPts val="0"/>
              </a:spcAft>
              <a:buSzPts val="1100"/>
              <a:buChar char="○"/>
            </a:pPr>
            <a:r>
              <a:rPr lang="en"/>
              <a:t>Every element is zero except the word of interest</a:t>
            </a:r>
            <a:endParaRPr/>
          </a:p>
          <a:p>
            <a:pPr indent="-311150" lvl="0" marL="457200" rtl="0" algn="l">
              <a:spcBef>
                <a:spcPts val="0"/>
              </a:spcBef>
              <a:spcAft>
                <a:spcPts val="0"/>
              </a:spcAft>
              <a:buSzPts val="1300"/>
              <a:buChar char="●"/>
            </a:pPr>
            <a:r>
              <a:rPr lang="en" sz="1600"/>
              <a:t>I drove my car to the supermarket.</a:t>
            </a:r>
            <a:endParaRPr sz="1050">
              <a:solidFill>
                <a:srgbClr val="181818"/>
              </a:solidFill>
              <a:highlight>
                <a:srgbClr val="FFFFFF"/>
              </a:highlight>
              <a:latin typeface="Merriweather"/>
              <a:ea typeface="Merriweather"/>
              <a:cs typeface="Merriweather"/>
              <a:sym typeface="Merriweather"/>
            </a:endParaRPr>
          </a:p>
          <a:p>
            <a:pPr indent="-295275" lvl="1" marL="914400" rtl="0" algn="l">
              <a:lnSpc>
                <a:spcPct val="150000"/>
              </a:lnSpc>
              <a:spcBef>
                <a:spcPts val="0"/>
              </a:spcBef>
              <a:spcAft>
                <a:spcPts val="0"/>
              </a:spcAft>
              <a:buClr>
                <a:srgbClr val="181818"/>
              </a:buClr>
              <a:buSzPts val="1050"/>
              <a:buFont typeface="Merriweather"/>
              <a:buChar char="○"/>
            </a:pPr>
            <a:r>
              <a:rPr lang="en" sz="1050">
                <a:solidFill>
                  <a:srgbClr val="181818"/>
                </a:solidFill>
                <a:highlight>
                  <a:srgbClr val="FFFFFF"/>
                </a:highlight>
                <a:latin typeface="Merriweather"/>
                <a:ea typeface="Merriweather"/>
                <a:cs typeface="Merriweather"/>
                <a:sym typeface="Merriweather"/>
              </a:rPr>
              <a:t>Car: [0,0,0,1,0,0,0]</a:t>
            </a:r>
            <a:endParaRPr sz="1050">
              <a:solidFill>
                <a:srgbClr val="181818"/>
              </a:solidFill>
              <a:highlight>
                <a:srgbClr val="FFFFFF"/>
              </a:highlight>
              <a:latin typeface="Merriweather"/>
              <a:ea typeface="Merriweather"/>
              <a:cs typeface="Merriweather"/>
              <a:sym typeface="Merriweather"/>
            </a:endParaRPr>
          </a:p>
          <a:p>
            <a:pPr indent="-295275" lvl="1" marL="914400" rtl="0" algn="l">
              <a:lnSpc>
                <a:spcPct val="150000"/>
              </a:lnSpc>
              <a:spcBef>
                <a:spcPts val="0"/>
              </a:spcBef>
              <a:spcAft>
                <a:spcPts val="0"/>
              </a:spcAft>
              <a:buClr>
                <a:srgbClr val="181818"/>
              </a:buClr>
              <a:buSzPts val="1050"/>
              <a:buFont typeface="Merriweather"/>
              <a:buChar char="○"/>
            </a:pPr>
            <a:r>
              <a:rPr lang="en" sz="1050">
                <a:solidFill>
                  <a:srgbClr val="181818"/>
                </a:solidFill>
                <a:highlight>
                  <a:srgbClr val="FFFFFF"/>
                </a:highlight>
                <a:latin typeface="Merriweather"/>
                <a:ea typeface="Merriweather"/>
                <a:cs typeface="Merriweather"/>
                <a:sym typeface="Merriweather"/>
              </a:rPr>
              <a:t>Drove: [0,1,0,0,0,0,0]</a:t>
            </a:r>
            <a:endParaRPr sz="1050">
              <a:solidFill>
                <a:srgbClr val="181818"/>
              </a:solidFill>
              <a:highlight>
                <a:srgbClr val="FFFFFF"/>
              </a:highlight>
              <a:latin typeface="Merriweather"/>
              <a:ea typeface="Merriweather"/>
              <a:cs typeface="Merriweather"/>
              <a:sym typeface="Merriweather"/>
            </a:endParaRPr>
          </a:p>
          <a:p>
            <a:pPr indent="-295275" lvl="1" marL="914400" rtl="0" algn="l">
              <a:lnSpc>
                <a:spcPct val="150000"/>
              </a:lnSpc>
              <a:spcBef>
                <a:spcPts val="0"/>
              </a:spcBef>
              <a:spcAft>
                <a:spcPts val="0"/>
              </a:spcAft>
              <a:buClr>
                <a:srgbClr val="181818"/>
              </a:buClr>
              <a:buSzPts val="1050"/>
              <a:buFont typeface="Merriweather"/>
              <a:buChar char="○"/>
            </a:pPr>
            <a:r>
              <a:rPr lang="en" sz="1050">
                <a:solidFill>
                  <a:srgbClr val="181818"/>
                </a:solidFill>
                <a:highlight>
                  <a:srgbClr val="FFFFFF"/>
                </a:highlight>
                <a:latin typeface="Merriweather"/>
                <a:ea typeface="Merriweather"/>
                <a:cs typeface="Merriweather"/>
                <a:sym typeface="Merriweather"/>
              </a:rPr>
              <a:t>Supermarket: [0,0,0,0,0,0,1]</a:t>
            </a:r>
            <a:endParaRPr sz="1050">
              <a:solidFill>
                <a:srgbClr val="181818"/>
              </a:solidFill>
              <a:highlight>
                <a:srgbClr val="FFFFFF"/>
              </a:highlight>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pic>
        <p:nvPicPr>
          <p:cNvPr id="2237" name="Google Shape;2237;p82"/>
          <p:cNvPicPr preferRelativeResize="0"/>
          <p:nvPr/>
        </p:nvPicPr>
        <p:blipFill>
          <a:blip r:embed="rId3">
            <a:alphaModFix/>
          </a:blip>
          <a:stretch>
            <a:fillRect/>
          </a:stretch>
        </p:blipFill>
        <p:spPr>
          <a:xfrm>
            <a:off x="831760" y="0"/>
            <a:ext cx="7339439" cy="51434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pic>
        <p:nvPicPr>
          <p:cNvPr id="2242" name="Google Shape;2242;p83"/>
          <p:cNvPicPr preferRelativeResize="0"/>
          <p:nvPr/>
        </p:nvPicPr>
        <p:blipFill>
          <a:blip r:embed="rId3">
            <a:alphaModFix/>
          </a:blip>
          <a:stretch>
            <a:fillRect/>
          </a:stretch>
        </p:blipFill>
        <p:spPr>
          <a:xfrm>
            <a:off x="821375" y="0"/>
            <a:ext cx="6969161"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84"/>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Should we use LLMs for research?</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85"/>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state of LLMs in data science as of May 2023</a:t>
            </a:r>
            <a:endParaRPr/>
          </a:p>
        </p:txBody>
      </p:sp>
      <p:sp>
        <p:nvSpPr>
          <p:cNvPr id="2253" name="Google Shape;2253;p85"/>
          <p:cNvSpPr txBox="1"/>
          <p:nvPr>
            <p:ph idx="1" type="body"/>
          </p:nvPr>
        </p:nvSpPr>
        <p:spPr>
          <a:xfrm>
            <a:off x="729450" y="1251125"/>
            <a:ext cx="3367800" cy="39168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a:t>Labeling</a:t>
            </a:r>
            <a:endParaRPr sz="1100"/>
          </a:p>
          <a:p>
            <a:pPr indent="-298450" lvl="1" marL="914400" rtl="0" algn="l">
              <a:spcBef>
                <a:spcPts val="0"/>
              </a:spcBef>
              <a:spcAft>
                <a:spcPts val="0"/>
              </a:spcAft>
              <a:buSzPts val="1100"/>
              <a:buChar char="○"/>
            </a:pPr>
            <a:r>
              <a:rPr lang="en" u="sng">
                <a:solidFill>
                  <a:schemeClr val="hlink"/>
                </a:solidFill>
                <a:hlinkClick r:id="rId3"/>
              </a:rPr>
              <a:t>Wu et al., 2023</a:t>
            </a:r>
            <a:endParaRPr/>
          </a:p>
          <a:p>
            <a:pPr indent="-298450" lvl="1" marL="914400" rtl="0" algn="l">
              <a:spcBef>
                <a:spcPts val="0"/>
              </a:spcBef>
              <a:spcAft>
                <a:spcPts val="0"/>
              </a:spcAft>
              <a:buSzPts val="1100"/>
              <a:buChar char="○"/>
            </a:pPr>
            <a:r>
              <a:rPr lang="en" u="sng">
                <a:solidFill>
                  <a:schemeClr val="hlink"/>
                </a:solidFill>
                <a:hlinkClick r:id="rId4"/>
              </a:rPr>
              <a:t>Huang, Kwak &amp; An, 2023</a:t>
            </a:r>
            <a:endParaRPr/>
          </a:p>
          <a:p>
            <a:pPr indent="-298450" lvl="1" marL="914400" rtl="0" algn="l">
              <a:spcBef>
                <a:spcPts val="0"/>
              </a:spcBef>
              <a:spcAft>
                <a:spcPts val="0"/>
              </a:spcAft>
              <a:buSzPts val="1100"/>
              <a:buChar char="○"/>
            </a:pPr>
            <a:r>
              <a:rPr lang="en" u="sng">
                <a:solidFill>
                  <a:schemeClr val="hlink"/>
                </a:solidFill>
                <a:hlinkClick r:id="rId5"/>
              </a:rPr>
              <a:t>Gilardi, Alizadeh &amp; Kubli, 2023</a:t>
            </a:r>
            <a:endParaRPr/>
          </a:p>
          <a:p>
            <a:pPr indent="-298450" lvl="1" marL="914400" rtl="0" algn="l">
              <a:spcBef>
                <a:spcPts val="0"/>
              </a:spcBef>
              <a:spcAft>
                <a:spcPts val="0"/>
              </a:spcAft>
              <a:buSzPts val="1100"/>
              <a:buChar char="○"/>
            </a:pPr>
            <a:r>
              <a:rPr lang="en" u="sng">
                <a:solidFill>
                  <a:schemeClr val="hlink"/>
                </a:solidFill>
                <a:hlinkClick r:id="rId6"/>
              </a:rPr>
              <a:t>Tornberg, 2023</a:t>
            </a:r>
            <a:endParaRPr/>
          </a:p>
          <a:p>
            <a:pPr indent="-298450" lvl="1" marL="914400" rtl="0" algn="l">
              <a:spcBef>
                <a:spcPts val="0"/>
              </a:spcBef>
              <a:spcAft>
                <a:spcPts val="0"/>
              </a:spcAft>
              <a:buSzPts val="1100"/>
              <a:buChar char="○"/>
            </a:pPr>
            <a:r>
              <a:rPr lang="en" u="sng">
                <a:solidFill>
                  <a:schemeClr val="hlink"/>
                </a:solidFill>
                <a:hlinkClick r:id="rId7"/>
              </a:rPr>
              <a:t>Yang &amp; Menczer, 2023</a:t>
            </a:r>
            <a:endParaRPr/>
          </a:p>
          <a:p>
            <a:pPr indent="-298450" lvl="1" marL="914400" rtl="0" algn="l">
              <a:spcBef>
                <a:spcPts val="0"/>
              </a:spcBef>
              <a:spcAft>
                <a:spcPts val="0"/>
              </a:spcAft>
              <a:buSzPts val="1100"/>
              <a:buChar char="○"/>
            </a:pPr>
            <a:r>
              <a:rPr lang="en" u="sng">
                <a:solidFill>
                  <a:schemeClr val="hlink"/>
                </a:solidFill>
                <a:hlinkClick r:id="rId8"/>
              </a:rPr>
              <a:t>Zhu et al., 2023</a:t>
            </a:r>
            <a:endParaRPr/>
          </a:p>
          <a:p>
            <a:pPr indent="-298450" lvl="0" marL="457200" rtl="0" algn="l">
              <a:spcBef>
                <a:spcPts val="0"/>
              </a:spcBef>
              <a:spcAft>
                <a:spcPts val="0"/>
              </a:spcAft>
              <a:buSzPts val="1100"/>
              <a:buChar char="●"/>
            </a:pPr>
            <a:r>
              <a:rPr lang="en" sz="1100"/>
              <a:t>Bias</a:t>
            </a:r>
            <a:endParaRPr sz="1100"/>
          </a:p>
          <a:p>
            <a:pPr indent="-298450" lvl="1" marL="914400" rtl="0" algn="l">
              <a:spcBef>
                <a:spcPts val="0"/>
              </a:spcBef>
              <a:spcAft>
                <a:spcPts val="0"/>
              </a:spcAft>
              <a:buSzPts val="1100"/>
              <a:buChar char="○"/>
            </a:pPr>
            <a:r>
              <a:rPr lang="en" u="sng">
                <a:solidFill>
                  <a:schemeClr val="hlink"/>
                </a:solidFill>
                <a:hlinkClick r:id="rId9"/>
              </a:rPr>
              <a:t>Fischer et al., 2023</a:t>
            </a:r>
            <a:endParaRPr/>
          </a:p>
          <a:p>
            <a:pPr indent="-298450" lvl="1" marL="914400" rtl="0" algn="l">
              <a:spcBef>
                <a:spcPts val="0"/>
              </a:spcBef>
              <a:spcAft>
                <a:spcPts val="0"/>
              </a:spcAft>
              <a:buSzPts val="1100"/>
              <a:buChar char="○"/>
            </a:pPr>
            <a:r>
              <a:rPr lang="en" u="sng">
                <a:solidFill>
                  <a:schemeClr val="hlink"/>
                </a:solidFill>
                <a:hlinkClick r:id="rId10"/>
              </a:rPr>
              <a:t>Motoki et al., 2023</a:t>
            </a:r>
            <a:endParaRPr/>
          </a:p>
          <a:p>
            <a:pPr indent="-298450" lvl="1" marL="914400" rtl="0" algn="l">
              <a:spcBef>
                <a:spcPts val="0"/>
              </a:spcBef>
              <a:spcAft>
                <a:spcPts val="0"/>
              </a:spcAft>
              <a:buSzPts val="1100"/>
              <a:buChar char="○"/>
            </a:pPr>
            <a:r>
              <a:rPr lang="en" u="sng">
                <a:solidFill>
                  <a:schemeClr val="hlink"/>
                </a:solidFill>
                <a:hlinkClick r:id="rId11"/>
              </a:rPr>
              <a:t>Rozado, 2023</a:t>
            </a:r>
            <a:endParaRPr/>
          </a:p>
          <a:p>
            <a:pPr indent="-298450" lvl="1" marL="914400" rtl="0" algn="l">
              <a:spcBef>
                <a:spcPts val="0"/>
              </a:spcBef>
              <a:spcAft>
                <a:spcPts val="0"/>
              </a:spcAft>
              <a:buSzPts val="1100"/>
              <a:buChar char="○"/>
            </a:pPr>
            <a:r>
              <a:rPr lang="en" u="sng">
                <a:solidFill>
                  <a:schemeClr val="hlink"/>
                </a:solidFill>
                <a:hlinkClick r:id="rId12"/>
              </a:rPr>
              <a:t>Rutinowski et al., 2023</a:t>
            </a:r>
            <a:endParaRPr/>
          </a:p>
          <a:p>
            <a:pPr indent="-298450" lvl="1" marL="914400" rtl="0" algn="l">
              <a:spcBef>
                <a:spcPts val="0"/>
              </a:spcBef>
              <a:spcAft>
                <a:spcPts val="0"/>
              </a:spcAft>
              <a:buSzPts val="1100"/>
              <a:buChar char="○"/>
            </a:pPr>
            <a:r>
              <a:rPr lang="en" u="sng">
                <a:solidFill>
                  <a:schemeClr val="hlink"/>
                </a:solidFill>
                <a:hlinkClick r:id="rId13"/>
              </a:rPr>
              <a:t>Santukar et al., 2023</a:t>
            </a:r>
            <a:endParaRPr/>
          </a:p>
          <a:p>
            <a:pPr indent="-298450" lvl="0" marL="457200" rtl="0" algn="l">
              <a:spcBef>
                <a:spcPts val="0"/>
              </a:spcBef>
              <a:spcAft>
                <a:spcPts val="0"/>
              </a:spcAft>
              <a:buSzPts val="1100"/>
              <a:buChar char="●"/>
            </a:pPr>
            <a:r>
              <a:rPr lang="en" sz="1100"/>
              <a:t>Imputation / Synthetic Data</a:t>
            </a:r>
            <a:endParaRPr sz="1100"/>
          </a:p>
          <a:p>
            <a:pPr indent="-298450" lvl="1" marL="914400" rtl="0" algn="l">
              <a:spcBef>
                <a:spcPts val="0"/>
              </a:spcBef>
              <a:spcAft>
                <a:spcPts val="0"/>
              </a:spcAft>
              <a:buSzPts val="1100"/>
              <a:buChar char="○"/>
            </a:pPr>
            <a:r>
              <a:rPr lang="en" u="sng">
                <a:solidFill>
                  <a:schemeClr val="hlink"/>
                </a:solidFill>
                <a:hlinkClick r:id="rId14"/>
              </a:rPr>
              <a:t>Aher, Arriaga and Kalai., 2023</a:t>
            </a:r>
            <a:endParaRPr/>
          </a:p>
          <a:p>
            <a:pPr indent="-298450" lvl="1" marL="914400" rtl="0" algn="l">
              <a:spcBef>
                <a:spcPts val="0"/>
              </a:spcBef>
              <a:spcAft>
                <a:spcPts val="0"/>
              </a:spcAft>
              <a:buSzPts val="1100"/>
              <a:buChar char="○"/>
            </a:pPr>
            <a:r>
              <a:rPr lang="en" u="sng">
                <a:solidFill>
                  <a:schemeClr val="hlink"/>
                </a:solidFill>
                <a:hlinkClick r:id="rId15"/>
              </a:rPr>
              <a:t>Argyle et al., 2023</a:t>
            </a:r>
            <a:endParaRPr/>
          </a:p>
          <a:p>
            <a:pPr indent="-298450" lvl="1" marL="914400" rtl="0" algn="l">
              <a:spcBef>
                <a:spcPts val="0"/>
              </a:spcBef>
              <a:spcAft>
                <a:spcPts val="0"/>
              </a:spcAft>
              <a:buSzPts val="1100"/>
              <a:buChar char="○"/>
            </a:pPr>
            <a:r>
              <a:rPr lang="en" u="sng">
                <a:solidFill>
                  <a:schemeClr val="hlink"/>
                </a:solidFill>
                <a:hlinkClick r:id="rId16"/>
              </a:rPr>
              <a:t>Bisbee et al., 2023</a:t>
            </a:r>
            <a:endParaRPr/>
          </a:p>
          <a:p>
            <a:pPr indent="-298450" lvl="1" marL="914400" rtl="0" algn="l">
              <a:spcBef>
                <a:spcPts val="0"/>
              </a:spcBef>
              <a:spcAft>
                <a:spcPts val="0"/>
              </a:spcAft>
              <a:buSzPts val="1100"/>
              <a:buChar char="○"/>
            </a:pPr>
            <a:r>
              <a:rPr lang="en" u="sng">
                <a:solidFill>
                  <a:schemeClr val="hlink"/>
                </a:solidFill>
                <a:hlinkClick r:id="rId17"/>
              </a:rPr>
              <a:t>Guo, 2023</a:t>
            </a:r>
            <a:endParaRPr/>
          </a:p>
          <a:p>
            <a:pPr indent="-298450" lvl="1" marL="914400" rtl="0" algn="l">
              <a:spcBef>
                <a:spcPts val="0"/>
              </a:spcBef>
              <a:spcAft>
                <a:spcPts val="0"/>
              </a:spcAft>
              <a:buSzPts val="1100"/>
              <a:buChar char="○"/>
            </a:pPr>
            <a:r>
              <a:rPr lang="en" u="sng">
                <a:solidFill>
                  <a:schemeClr val="hlink"/>
                </a:solidFill>
                <a:hlinkClick r:id="rId18"/>
              </a:rPr>
              <a:t>Horton, 2023</a:t>
            </a:r>
            <a:endParaRPr/>
          </a:p>
        </p:txBody>
      </p:sp>
      <p:grpSp>
        <p:nvGrpSpPr>
          <p:cNvPr id="2254" name="Google Shape;2254;p85"/>
          <p:cNvGrpSpPr/>
          <p:nvPr/>
        </p:nvGrpSpPr>
        <p:grpSpPr>
          <a:xfrm>
            <a:off x="4053350" y="1448675"/>
            <a:ext cx="2551425" cy="1236600"/>
            <a:chOff x="4053350" y="1448675"/>
            <a:chExt cx="2551425" cy="1236600"/>
          </a:xfrm>
        </p:grpSpPr>
        <p:sp>
          <p:nvSpPr>
            <p:cNvPr id="2255" name="Google Shape;2255;p85"/>
            <p:cNvSpPr/>
            <p:nvPr/>
          </p:nvSpPr>
          <p:spPr>
            <a:xfrm>
              <a:off x="4053350" y="1448675"/>
              <a:ext cx="248700" cy="1236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5"/>
            <p:cNvSpPr txBox="1"/>
            <p:nvPr/>
          </p:nvSpPr>
          <p:spPr>
            <a:xfrm>
              <a:off x="4409675" y="1866875"/>
              <a:ext cx="21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It’s pretty good!</a:t>
              </a:r>
              <a:endParaRPr>
                <a:latin typeface="Lato"/>
                <a:ea typeface="Lato"/>
                <a:cs typeface="Lato"/>
                <a:sym typeface="Lato"/>
              </a:endParaRPr>
            </a:p>
          </p:txBody>
        </p:sp>
      </p:grpSp>
      <p:grpSp>
        <p:nvGrpSpPr>
          <p:cNvPr id="2257" name="Google Shape;2257;p85"/>
          <p:cNvGrpSpPr/>
          <p:nvPr/>
        </p:nvGrpSpPr>
        <p:grpSpPr>
          <a:xfrm>
            <a:off x="4053350" y="2794900"/>
            <a:ext cx="2551425" cy="1053600"/>
            <a:chOff x="4053350" y="2794900"/>
            <a:chExt cx="2551425" cy="1053600"/>
          </a:xfrm>
        </p:grpSpPr>
        <p:sp>
          <p:nvSpPr>
            <p:cNvPr id="2258" name="Google Shape;2258;p85"/>
            <p:cNvSpPr/>
            <p:nvPr/>
          </p:nvSpPr>
          <p:spPr>
            <a:xfrm>
              <a:off x="4053350" y="2794900"/>
              <a:ext cx="248700" cy="1053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5"/>
            <p:cNvSpPr txBox="1"/>
            <p:nvPr/>
          </p:nvSpPr>
          <p:spPr>
            <a:xfrm>
              <a:off x="4409675" y="3121600"/>
              <a:ext cx="21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It’s kinda biased!</a:t>
              </a:r>
              <a:endParaRPr>
                <a:latin typeface="Lato"/>
                <a:ea typeface="Lato"/>
                <a:cs typeface="Lato"/>
                <a:sym typeface="Lato"/>
              </a:endParaRPr>
            </a:p>
          </p:txBody>
        </p:sp>
      </p:grpSp>
      <p:grpSp>
        <p:nvGrpSpPr>
          <p:cNvPr id="2260" name="Google Shape;2260;p85"/>
          <p:cNvGrpSpPr/>
          <p:nvPr/>
        </p:nvGrpSpPr>
        <p:grpSpPr>
          <a:xfrm>
            <a:off x="4053350" y="3958225"/>
            <a:ext cx="2551425" cy="1053600"/>
            <a:chOff x="4053350" y="3958225"/>
            <a:chExt cx="2551425" cy="1053600"/>
          </a:xfrm>
        </p:grpSpPr>
        <p:sp>
          <p:nvSpPr>
            <p:cNvPr id="2261" name="Google Shape;2261;p85"/>
            <p:cNvSpPr/>
            <p:nvPr/>
          </p:nvSpPr>
          <p:spPr>
            <a:xfrm>
              <a:off x="4053350" y="3958225"/>
              <a:ext cx="248700" cy="1053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5"/>
            <p:cNvSpPr txBox="1"/>
            <p:nvPr/>
          </p:nvSpPr>
          <p:spPr>
            <a:xfrm>
              <a:off x="4409675" y="4284925"/>
              <a:ext cx="21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Lato"/>
                  <a:ea typeface="Lato"/>
                  <a:cs typeface="Lato"/>
                  <a:sym typeface="Lato"/>
                </a:rPr>
                <a:t>Big time debate</a:t>
              </a:r>
              <a:endParaRPr b="1" u="sng">
                <a:latin typeface="Lato"/>
                <a:ea typeface="Lato"/>
                <a:cs typeface="Lato"/>
                <a:sym typeface="Lato"/>
              </a:endParaRPr>
            </a:p>
          </p:txBody>
        </p:sp>
      </p:grpSp>
      <p:grpSp>
        <p:nvGrpSpPr>
          <p:cNvPr id="2263" name="Google Shape;2263;p85"/>
          <p:cNvGrpSpPr/>
          <p:nvPr/>
        </p:nvGrpSpPr>
        <p:grpSpPr>
          <a:xfrm>
            <a:off x="6277550" y="1434025"/>
            <a:ext cx="2802000" cy="3438900"/>
            <a:chOff x="6277550" y="1434025"/>
            <a:chExt cx="2802000" cy="3438900"/>
          </a:xfrm>
        </p:grpSpPr>
        <p:sp>
          <p:nvSpPr>
            <p:cNvPr id="2264" name="Google Shape;2264;p85"/>
            <p:cNvSpPr/>
            <p:nvPr/>
          </p:nvSpPr>
          <p:spPr>
            <a:xfrm>
              <a:off x="6277550" y="1434025"/>
              <a:ext cx="483000" cy="3438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5"/>
            <p:cNvSpPr txBox="1"/>
            <p:nvPr/>
          </p:nvSpPr>
          <p:spPr>
            <a:xfrm>
              <a:off x="6760550" y="2310775"/>
              <a:ext cx="2319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Lato"/>
                  <a:ea typeface="Lato"/>
                  <a:cs typeface="Lato"/>
                  <a:sym typeface="Lato"/>
                </a:rPr>
                <a:t>WARNING</a:t>
              </a:r>
              <a:r>
                <a:rPr lang="en">
                  <a:latin typeface="Lato"/>
                  <a:ea typeface="Lato"/>
                  <a:cs typeface="Lato"/>
                  <a:sym typeface="Lato"/>
                </a:rPr>
                <a: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Very little is actually published yet.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Gold rush mentality (auditing is easy)</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TONS more examples on Google Scholar</a:t>
              </a:r>
              <a:endParaRPr>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86"/>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opinion polling without people?</a:t>
            </a:r>
            <a:endParaRPr/>
          </a:p>
        </p:txBody>
      </p:sp>
      <p:sp>
        <p:nvSpPr>
          <p:cNvPr id="2271" name="Google Shape;2271;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https://www.syntheticusers.com/</a:t>
            </a:r>
            <a:endParaRPr/>
          </a:p>
        </p:txBody>
      </p:sp>
      <p:pic>
        <p:nvPicPr>
          <p:cNvPr id="2272" name="Google Shape;2272;p86"/>
          <p:cNvPicPr preferRelativeResize="0"/>
          <p:nvPr/>
        </p:nvPicPr>
        <p:blipFill rotWithShape="1">
          <a:blip r:embed="rId4">
            <a:alphaModFix/>
          </a:blip>
          <a:srcRect b="0" l="28562" r="11657" t="3753"/>
          <a:stretch/>
        </p:blipFill>
        <p:spPr>
          <a:xfrm>
            <a:off x="5055550" y="1965725"/>
            <a:ext cx="3252573" cy="29852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87"/>
          <p:cNvSpPr txBox="1"/>
          <p:nvPr>
            <p:ph idx="1" type="body"/>
          </p:nvPr>
        </p:nvSpPr>
        <p:spPr>
          <a:xfrm>
            <a:off x="4918200" y="2078875"/>
            <a:ext cx="4225800" cy="2574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Motivation</a:t>
            </a:r>
            <a:r>
              <a:rPr lang="en"/>
              <a:t>: Public opinion surveys are in a crisis</a:t>
            </a:r>
            <a:endParaRPr/>
          </a:p>
          <a:p>
            <a:pPr indent="-298450" lvl="1" marL="914400" rtl="0" algn="l">
              <a:spcBef>
                <a:spcPts val="0"/>
              </a:spcBef>
              <a:spcAft>
                <a:spcPts val="0"/>
              </a:spcAft>
              <a:buSzPts val="1100"/>
              <a:buChar char="○"/>
            </a:pPr>
            <a:r>
              <a:rPr lang="en"/>
              <a:t>Arms race between methodological innovations and difficulty in finding respondents</a:t>
            </a:r>
            <a:endParaRPr/>
          </a:p>
          <a:p>
            <a:pPr indent="-311150" lvl="0" marL="457200" rtl="0" algn="l">
              <a:spcBef>
                <a:spcPts val="0"/>
              </a:spcBef>
              <a:spcAft>
                <a:spcPts val="0"/>
              </a:spcAft>
              <a:buSzPts val="1300"/>
              <a:buChar char="●"/>
            </a:pPr>
            <a:r>
              <a:rPr b="1" lang="en"/>
              <a:t>Research question</a:t>
            </a:r>
            <a:r>
              <a:rPr lang="en"/>
              <a:t>: Can we just ask an AI instead?</a:t>
            </a:r>
            <a:endParaRPr/>
          </a:p>
        </p:txBody>
      </p:sp>
      <p:pic>
        <p:nvPicPr>
          <p:cNvPr id="2278" name="Google Shape;2278;p87"/>
          <p:cNvPicPr preferRelativeResize="0"/>
          <p:nvPr/>
        </p:nvPicPr>
        <p:blipFill>
          <a:blip r:embed="rId3">
            <a:alphaModFix/>
          </a:blip>
          <a:stretch>
            <a:fillRect/>
          </a:stretch>
        </p:blipFill>
        <p:spPr>
          <a:xfrm>
            <a:off x="128075" y="872925"/>
            <a:ext cx="4790126" cy="384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88"/>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Theory</a:t>
            </a:r>
            <a:endParaRPr/>
          </a:p>
        </p:txBody>
      </p:sp>
      <p:sp>
        <p:nvSpPr>
          <p:cNvPr id="2284" name="Google Shape;2284;p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ChatGPT will be bad for several reasons</a:t>
            </a:r>
            <a:endParaRPr/>
          </a:p>
        </p:txBody>
      </p:sp>
      <p:pic>
        <p:nvPicPr>
          <p:cNvPr id="2285" name="Google Shape;2285;p88"/>
          <p:cNvPicPr preferRelativeResize="0"/>
          <p:nvPr/>
        </p:nvPicPr>
        <p:blipFill>
          <a:blip r:embed="rId3">
            <a:alphaModFix/>
          </a:blip>
          <a:stretch>
            <a:fillRect/>
          </a:stretch>
        </p:blipFill>
        <p:spPr>
          <a:xfrm>
            <a:off x="4724400" y="570975"/>
            <a:ext cx="1919458" cy="2984852"/>
          </a:xfrm>
          <a:prstGeom prst="rect">
            <a:avLst/>
          </a:prstGeom>
          <a:noFill/>
          <a:ln>
            <a:noFill/>
          </a:ln>
        </p:spPr>
      </p:pic>
      <p:grpSp>
        <p:nvGrpSpPr>
          <p:cNvPr id="2286" name="Google Shape;2286;p88"/>
          <p:cNvGrpSpPr/>
          <p:nvPr/>
        </p:nvGrpSpPr>
        <p:grpSpPr>
          <a:xfrm>
            <a:off x="4298900" y="3186469"/>
            <a:ext cx="4806624" cy="1912981"/>
            <a:chOff x="4298900" y="3186469"/>
            <a:chExt cx="4806624" cy="1912981"/>
          </a:xfrm>
        </p:grpSpPr>
        <p:pic>
          <p:nvPicPr>
            <p:cNvPr id="2287" name="Google Shape;2287;p88"/>
            <p:cNvPicPr preferRelativeResize="0"/>
            <p:nvPr/>
          </p:nvPicPr>
          <p:blipFill>
            <a:blip r:embed="rId4">
              <a:alphaModFix/>
            </a:blip>
            <a:stretch>
              <a:fillRect/>
            </a:stretch>
          </p:blipFill>
          <p:spPr>
            <a:xfrm>
              <a:off x="4298900" y="3186469"/>
              <a:ext cx="4806624" cy="1679250"/>
            </a:xfrm>
            <a:prstGeom prst="rect">
              <a:avLst/>
            </a:prstGeom>
            <a:noFill/>
            <a:ln>
              <a:noFill/>
            </a:ln>
          </p:spPr>
        </p:pic>
        <p:sp>
          <p:nvSpPr>
            <p:cNvPr id="2288" name="Google Shape;2288;p88"/>
            <p:cNvSpPr txBox="1"/>
            <p:nvPr/>
          </p:nvSpPr>
          <p:spPr>
            <a:xfrm>
              <a:off x="4312625" y="4791650"/>
              <a:ext cx="409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https://www.washingtonpost.com/technology/interactive/2023/ai-chatbot-learning/</a:t>
              </a:r>
              <a:endParaRPr sz="800">
                <a:latin typeface="Lato"/>
                <a:ea typeface="Lato"/>
                <a:cs typeface="Lato"/>
                <a:sym typeface="Lato"/>
              </a:endParaRPr>
            </a:p>
          </p:txBody>
        </p:sp>
      </p:grpSp>
      <p:sp>
        <p:nvSpPr>
          <p:cNvPr id="2289" name="Google Shape;2289;p88"/>
          <p:cNvSpPr txBox="1"/>
          <p:nvPr>
            <p:ph idx="1" type="body"/>
          </p:nvPr>
        </p:nvSpPr>
        <p:spPr>
          <a:xfrm>
            <a:off x="729450" y="2601175"/>
            <a:ext cx="3678000" cy="80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1) It is trained on the </a:t>
            </a:r>
            <a:r>
              <a:rPr b="1" lang="en" sz="1400"/>
              <a:t>internet</a:t>
            </a:r>
            <a:r>
              <a:rPr lang="en" sz="1400"/>
              <a:t>. The internet is full of </a:t>
            </a:r>
            <a:r>
              <a:rPr b="1" lang="en" sz="1400"/>
              <a:t>strident idiots</a:t>
            </a:r>
            <a:r>
              <a:rPr lang="en" sz="1400"/>
              <a:t>.</a:t>
            </a:r>
            <a:endParaRPr b="1" sz="1400"/>
          </a:p>
        </p:txBody>
      </p:sp>
      <p:sp>
        <p:nvSpPr>
          <p:cNvPr id="2290" name="Google Shape;2290;p88"/>
          <p:cNvSpPr txBox="1"/>
          <p:nvPr>
            <p:ph idx="1" type="body"/>
          </p:nvPr>
        </p:nvSpPr>
        <p:spPr>
          <a:xfrm>
            <a:off x="729450" y="3438675"/>
            <a:ext cx="3678000" cy="80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2) It is trained on data up to </a:t>
            </a:r>
            <a:r>
              <a:rPr b="1" lang="en" sz="1400"/>
              <a:t>2021</a:t>
            </a:r>
            <a:r>
              <a:rPr lang="en" sz="1400"/>
              <a:t>. Public opinion is </a:t>
            </a:r>
            <a:r>
              <a:rPr b="1" lang="en" sz="1400"/>
              <a:t>deeply current</a:t>
            </a:r>
            <a:r>
              <a:rPr lang="en" sz="1400"/>
              <a:t>.</a:t>
            </a:r>
            <a:endParaRPr sz="1400"/>
          </a:p>
        </p:txBody>
      </p:sp>
      <p:pic>
        <p:nvPicPr>
          <p:cNvPr id="2291" name="Google Shape;2291;p88"/>
          <p:cNvPicPr preferRelativeResize="0"/>
          <p:nvPr/>
        </p:nvPicPr>
        <p:blipFill>
          <a:blip r:embed="rId5">
            <a:alphaModFix/>
          </a:blip>
          <a:stretch>
            <a:fillRect/>
          </a:stretch>
        </p:blipFill>
        <p:spPr>
          <a:xfrm>
            <a:off x="6053100" y="570975"/>
            <a:ext cx="3010250" cy="2615500"/>
          </a:xfrm>
          <a:prstGeom prst="rect">
            <a:avLst/>
          </a:prstGeom>
          <a:noFill/>
          <a:ln>
            <a:noFill/>
          </a:ln>
        </p:spPr>
      </p:pic>
      <p:pic>
        <p:nvPicPr>
          <p:cNvPr id="2292" name="Google Shape;2292;p88"/>
          <p:cNvPicPr preferRelativeResize="0"/>
          <p:nvPr/>
        </p:nvPicPr>
        <p:blipFill>
          <a:blip r:embed="rId6">
            <a:alphaModFix/>
          </a:blip>
          <a:stretch>
            <a:fillRect/>
          </a:stretch>
        </p:blipFill>
        <p:spPr>
          <a:xfrm>
            <a:off x="6550850" y="2219907"/>
            <a:ext cx="2461675" cy="27078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2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9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89"/>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p:txBody>
      </p:sp>
      <p:sp>
        <p:nvSpPr>
          <p:cNvPr id="2298" name="Google Shape;2298;p89"/>
          <p:cNvSpPr txBox="1"/>
          <p:nvPr>
            <p:ph idx="1" type="body"/>
          </p:nvPr>
        </p:nvSpPr>
        <p:spPr>
          <a:xfrm>
            <a:off x="146325" y="2078875"/>
            <a:ext cx="37248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C</a:t>
            </a:r>
            <a:r>
              <a:rPr lang="en"/>
              <a:t>ompare real humans to ChatGPT</a:t>
            </a:r>
            <a:endParaRPr/>
          </a:p>
          <a:p>
            <a:pPr indent="-298450" lvl="1" marL="914400" rtl="0" algn="l">
              <a:spcBef>
                <a:spcPts val="0"/>
              </a:spcBef>
              <a:spcAft>
                <a:spcPts val="0"/>
              </a:spcAft>
              <a:buSzPts val="1100"/>
              <a:buChar char="○"/>
            </a:pPr>
            <a:r>
              <a:rPr lang="en"/>
              <a:t>For every respondent in the 2016 and 2020 ANES surveys, get a matched synthetic respondent.</a:t>
            </a:r>
            <a:endParaRPr/>
          </a:p>
        </p:txBody>
      </p:sp>
      <p:pic>
        <p:nvPicPr>
          <p:cNvPr id="2299" name="Google Shape;2299;p89"/>
          <p:cNvPicPr preferRelativeResize="0"/>
          <p:nvPr/>
        </p:nvPicPr>
        <p:blipFill>
          <a:blip r:embed="rId3">
            <a:alphaModFix/>
          </a:blip>
          <a:stretch>
            <a:fillRect/>
          </a:stretch>
        </p:blipFill>
        <p:spPr>
          <a:xfrm>
            <a:off x="3871050" y="1168750"/>
            <a:ext cx="5239675" cy="34458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90"/>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Overall, not too bad!</a:t>
            </a:r>
            <a:endParaRPr/>
          </a:p>
        </p:txBody>
      </p:sp>
      <p:pic>
        <p:nvPicPr>
          <p:cNvPr id="2305" name="Google Shape;2305;p90"/>
          <p:cNvPicPr preferRelativeResize="0"/>
          <p:nvPr/>
        </p:nvPicPr>
        <p:blipFill>
          <a:blip r:embed="rId3">
            <a:alphaModFix/>
          </a:blip>
          <a:stretch>
            <a:fillRect/>
          </a:stretch>
        </p:blipFill>
        <p:spPr>
          <a:xfrm>
            <a:off x="1020288" y="1346225"/>
            <a:ext cx="7103424" cy="3797274"/>
          </a:xfrm>
          <a:prstGeom prst="rect">
            <a:avLst/>
          </a:prstGeom>
          <a:noFill/>
          <a:ln>
            <a:noFill/>
          </a:ln>
        </p:spPr>
      </p:pic>
      <p:sp>
        <p:nvSpPr>
          <p:cNvPr id="2306" name="Google Shape;2306;p90"/>
          <p:cNvSpPr/>
          <p:nvPr/>
        </p:nvSpPr>
        <p:spPr>
          <a:xfrm>
            <a:off x="2443800" y="1903300"/>
            <a:ext cx="1697400" cy="234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0"/>
          <p:cNvSpPr/>
          <p:nvPr/>
        </p:nvSpPr>
        <p:spPr>
          <a:xfrm>
            <a:off x="4288275" y="1903300"/>
            <a:ext cx="1697400" cy="234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90"/>
          <p:cNvSpPr/>
          <p:nvPr/>
        </p:nvSpPr>
        <p:spPr>
          <a:xfrm>
            <a:off x="6132750" y="1903300"/>
            <a:ext cx="1697400" cy="234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90"/>
          <p:cNvSpPr/>
          <p:nvPr/>
        </p:nvSpPr>
        <p:spPr>
          <a:xfrm>
            <a:off x="2443800" y="2105200"/>
            <a:ext cx="1697400" cy="217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0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0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91"/>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But what about when we disaggregate?</a:t>
            </a:r>
            <a:endParaRPr/>
          </a:p>
        </p:txBody>
      </p:sp>
      <p:pic>
        <p:nvPicPr>
          <p:cNvPr id="2315" name="Google Shape;2315;p91"/>
          <p:cNvPicPr preferRelativeResize="0"/>
          <p:nvPr/>
        </p:nvPicPr>
        <p:blipFill rotWithShape="1">
          <a:blip r:embed="rId3">
            <a:alphaModFix/>
          </a:blip>
          <a:srcRect b="9453" l="0" r="0" t="0"/>
          <a:stretch/>
        </p:blipFill>
        <p:spPr>
          <a:xfrm>
            <a:off x="1361663" y="1292025"/>
            <a:ext cx="6420677" cy="3866649"/>
          </a:xfrm>
          <a:prstGeom prst="rect">
            <a:avLst/>
          </a:prstGeom>
          <a:noFill/>
          <a:ln>
            <a:noFill/>
          </a:ln>
        </p:spPr>
      </p:pic>
      <p:sp>
        <p:nvSpPr>
          <p:cNvPr id="2316" name="Google Shape;2316;p91"/>
          <p:cNvSpPr/>
          <p:nvPr/>
        </p:nvSpPr>
        <p:spPr>
          <a:xfrm>
            <a:off x="2773725" y="1938550"/>
            <a:ext cx="1506300" cy="135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1"/>
          <p:cNvSpPr/>
          <p:nvPr/>
        </p:nvSpPr>
        <p:spPr>
          <a:xfrm>
            <a:off x="4407500" y="1938550"/>
            <a:ext cx="1506300" cy="135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1"/>
          <p:cNvSpPr/>
          <p:nvPr/>
        </p:nvSpPr>
        <p:spPr>
          <a:xfrm>
            <a:off x="6037550" y="1938550"/>
            <a:ext cx="1506300" cy="135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1"/>
          <p:cNvSpPr/>
          <p:nvPr/>
        </p:nvSpPr>
        <p:spPr>
          <a:xfrm>
            <a:off x="2773725" y="3419400"/>
            <a:ext cx="1506300" cy="135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1"/>
          <p:cNvSpPr/>
          <p:nvPr/>
        </p:nvSpPr>
        <p:spPr>
          <a:xfrm>
            <a:off x="4422403" y="3419400"/>
            <a:ext cx="1506300" cy="135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1"/>
          <p:cNvSpPr/>
          <p:nvPr/>
        </p:nvSpPr>
        <p:spPr>
          <a:xfrm>
            <a:off x="6037550" y="3419400"/>
            <a:ext cx="1506300" cy="135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1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2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core technology</a:t>
            </a:r>
            <a:endParaRPr/>
          </a:p>
        </p:txBody>
      </p:sp>
      <p:sp>
        <p:nvSpPr>
          <p:cNvPr id="178" name="Google Shape;178;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Predict the </a:t>
            </a:r>
            <a:r>
              <a:rPr b="1" lang="en">
                <a:solidFill>
                  <a:schemeClr val="accent3"/>
                </a:solidFill>
              </a:rPr>
              <a:t>next word</a:t>
            </a:r>
            <a:r>
              <a:rPr lang="en"/>
              <a:t> for a </a:t>
            </a:r>
            <a:r>
              <a:rPr b="1" lang="en">
                <a:solidFill>
                  <a:schemeClr val="dk1"/>
                </a:solidFill>
              </a:rPr>
              <a:t>given word</a:t>
            </a:r>
            <a:endParaRPr b="1">
              <a:solidFill>
                <a:schemeClr val="dk1"/>
              </a:solidFill>
            </a:endParaRPr>
          </a:p>
          <a:p>
            <a:pPr indent="-298450" lvl="1" marL="914400" rtl="0" algn="l">
              <a:spcBef>
                <a:spcPts val="0"/>
              </a:spcBef>
              <a:spcAft>
                <a:spcPts val="0"/>
              </a:spcAft>
              <a:buSzPts val="1100"/>
              <a:buChar char="○"/>
            </a:pPr>
            <a:r>
              <a:rPr lang="en"/>
              <a:t>Input words: target (</a:t>
            </a:r>
            <a:r>
              <a:rPr b="1" lang="en">
                <a:solidFill>
                  <a:schemeClr val="dk1"/>
                </a:solidFill>
              </a:rPr>
              <a:t>given word, w</a:t>
            </a:r>
            <a:r>
              <a:rPr b="1" baseline="-25000" lang="en">
                <a:solidFill>
                  <a:schemeClr val="dk1"/>
                </a:solidFill>
              </a:rPr>
              <a:t>t</a:t>
            </a:r>
            <a:r>
              <a:rPr lang="en"/>
              <a:t>)</a:t>
            </a:r>
            <a:endParaRPr/>
          </a:p>
          <a:p>
            <a:pPr indent="-298450" lvl="1" marL="914400" rtl="0" algn="l">
              <a:spcBef>
                <a:spcPts val="0"/>
              </a:spcBef>
              <a:spcAft>
                <a:spcPts val="0"/>
              </a:spcAft>
              <a:buSzPts val="1100"/>
              <a:buChar char="○"/>
            </a:pPr>
            <a:r>
              <a:rPr lang="en"/>
              <a:t>Output words: contex</a:t>
            </a:r>
            <a:r>
              <a:rPr lang="en"/>
              <a:t>t (</a:t>
            </a:r>
            <a:r>
              <a:rPr b="1" lang="en">
                <a:solidFill>
                  <a:schemeClr val="accent3"/>
                </a:solidFill>
              </a:rPr>
              <a:t>next word, w</a:t>
            </a:r>
            <a:r>
              <a:rPr b="1" baseline="-25000" lang="en">
                <a:solidFill>
                  <a:schemeClr val="accent3"/>
                </a:solidFill>
              </a:rPr>
              <a:t>c</a:t>
            </a:r>
            <a:r>
              <a:rPr lang="en"/>
              <a:t>)</a:t>
            </a:r>
            <a:endParaRPr/>
          </a:p>
          <a:p>
            <a:pPr indent="-311150" lvl="0" marL="457200" rtl="0" algn="l">
              <a:spcBef>
                <a:spcPts val="0"/>
              </a:spcBef>
              <a:spcAft>
                <a:spcPts val="0"/>
              </a:spcAft>
              <a:buSzPts val="1300"/>
              <a:buChar char="●"/>
            </a:pPr>
            <a:r>
              <a:rPr lang="en" sz="1600"/>
              <a:t>“</a:t>
            </a:r>
            <a:r>
              <a:rPr lang="en" sz="1600"/>
              <a:t>I drove my car to the supermarket.”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92"/>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ChatGPT exaggerates our extremism</a:t>
            </a:r>
            <a:endParaRPr/>
          </a:p>
        </p:txBody>
      </p:sp>
      <p:pic>
        <p:nvPicPr>
          <p:cNvPr id="2327" name="Google Shape;2327;p92"/>
          <p:cNvPicPr preferRelativeResize="0"/>
          <p:nvPr/>
        </p:nvPicPr>
        <p:blipFill>
          <a:blip r:embed="rId3">
            <a:alphaModFix/>
          </a:blip>
          <a:stretch>
            <a:fillRect/>
          </a:stretch>
        </p:blipFill>
        <p:spPr>
          <a:xfrm>
            <a:off x="1675689" y="1279625"/>
            <a:ext cx="5248774" cy="3833374"/>
          </a:xfrm>
          <a:prstGeom prst="rect">
            <a:avLst/>
          </a:prstGeom>
          <a:noFill/>
          <a:ln>
            <a:noFill/>
          </a:ln>
        </p:spPr>
      </p:pic>
      <p:sp>
        <p:nvSpPr>
          <p:cNvPr id="2328" name="Google Shape;2328;p92"/>
          <p:cNvSpPr/>
          <p:nvPr/>
        </p:nvSpPr>
        <p:spPr>
          <a:xfrm>
            <a:off x="2385749" y="1894824"/>
            <a:ext cx="994500" cy="76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92"/>
          <p:cNvSpPr/>
          <p:nvPr/>
        </p:nvSpPr>
        <p:spPr>
          <a:xfrm>
            <a:off x="3476075" y="1894825"/>
            <a:ext cx="994500" cy="76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92"/>
          <p:cNvSpPr/>
          <p:nvPr/>
        </p:nvSpPr>
        <p:spPr>
          <a:xfrm>
            <a:off x="4602950" y="1894825"/>
            <a:ext cx="994500" cy="76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92"/>
          <p:cNvSpPr/>
          <p:nvPr/>
        </p:nvSpPr>
        <p:spPr>
          <a:xfrm>
            <a:off x="5700576" y="1894825"/>
            <a:ext cx="994500" cy="76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2"/>
          <p:cNvSpPr/>
          <p:nvPr/>
        </p:nvSpPr>
        <p:spPr>
          <a:xfrm>
            <a:off x="2385749" y="2762674"/>
            <a:ext cx="1010100" cy="79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2"/>
          <p:cNvSpPr/>
          <p:nvPr/>
        </p:nvSpPr>
        <p:spPr>
          <a:xfrm>
            <a:off x="3485517" y="2762674"/>
            <a:ext cx="1010100" cy="79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2"/>
          <p:cNvSpPr/>
          <p:nvPr/>
        </p:nvSpPr>
        <p:spPr>
          <a:xfrm>
            <a:off x="4585285" y="2762674"/>
            <a:ext cx="1010100" cy="79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2"/>
          <p:cNvSpPr/>
          <p:nvPr/>
        </p:nvSpPr>
        <p:spPr>
          <a:xfrm>
            <a:off x="5685053" y="2762674"/>
            <a:ext cx="1010100" cy="79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2"/>
          <p:cNvSpPr/>
          <p:nvPr/>
        </p:nvSpPr>
        <p:spPr>
          <a:xfrm>
            <a:off x="2385749" y="3627334"/>
            <a:ext cx="1010100" cy="79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92"/>
          <p:cNvSpPr/>
          <p:nvPr/>
        </p:nvSpPr>
        <p:spPr>
          <a:xfrm>
            <a:off x="3485517" y="3627334"/>
            <a:ext cx="1010100" cy="79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2"/>
          <p:cNvSpPr/>
          <p:nvPr/>
        </p:nvSpPr>
        <p:spPr>
          <a:xfrm>
            <a:off x="4585285" y="3627334"/>
            <a:ext cx="1010100" cy="79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2"/>
          <p:cNvSpPr/>
          <p:nvPr/>
        </p:nvSpPr>
        <p:spPr>
          <a:xfrm>
            <a:off x="5685053" y="3627334"/>
            <a:ext cx="1010100" cy="79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93"/>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about annotation?</a:t>
            </a:r>
            <a:endParaRPr/>
          </a:p>
        </p:txBody>
      </p:sp>
      <p:pic>
        <p:nvPicPr>
          <p:cNvPr id="2345" name="Google Shape;2345;p93"/>
          <p:cNvPicPr preferRelativeResize="0"/>
          <p:nvPr/>
        </p:nvPicPr>
        <p:blipFill>
          <a:blip r:embed="rId3">
            <a:alphaModFix/>
          </a:blip>
          <a:stretch>
            <a:fillRect/>
          </a:stretch>
        </p:blipFill>
        <p:spPr>
          <a:xfrm>
            <a:off x="816188" y="1343650"/>
            <a:ext cx="7515225" cy="2990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pic>
        <p:nvPicPr>
          <p:cNvPr id="2350" name="Google Shape;2350;p94"/>
          <p:cNvPicPr preferRelativeResize="0"/>
          <p:nvPr/>
        </p:nvPicPr>
        <p:blipFill>
          <a:blip r:embed="rId3">
            <a:alphaModFix/>
          </a:blip>
          <a:stretch>
            <a:fillRect/>
          </a:stretch>
        </p:blipFill>
        <p:spPr>
          <a:xfrm>
            <a:off x="1160393" y="0"/>
            <a:ext cx="6823213"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pic>
        <p:nvPicPr>
          <p:cNvPr id="2355" name="Google Shape;2355;p95"/>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pic>
        <p:nvPicPr>
          <p:cNvPr id="2360" name="Google Shape;2360;p96"/>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pic>
        <p:nvPicPr>
          <p:cNvPr id="2365" name="Google Shape;2365;p97"/>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pic>
        <p:nvPicPr>
          <p:cNvPr id="2370" name="Google Shape;2370;p98"/>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pic>
        <p:nvPicPr>
          <p:cNvPr id="2375" name="Google Shape;2375;p99"/>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pic>
        <p:nvPicPr>
          <p:cNvPr id="2380" name="Google Shape;2380;p100"/>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pic>
        <p:nvPicPr>
          <p:cNvPr id="2385" name="Google Shape;2385;p101"/>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729450" y="6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core technology</a:t>
            </a:r>
            <a:endParaRPr/>
          </a:p>
        </p:txBody>
      </p:sp>
      <p:sp>
        <p:nvSpPr>
          <p:cNvPr id="184" name="Google Shape;184;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a:t>
            </a:r>
            <a:r>
              <a:rPr lang="en"/>
              <a:t>redict the </a:t>
            </a:r>
            <a:r>
              <a:rPr b="1" lang="en">
                <a:solidFill>
                  <a:schemeClr val="accent3"/>
                </a:solidFill>
              </a:rPr>
              <a:t>next word</a:t>
            </a:r>
            <a:r>
              <a:rPr lang="en"/>
              <a:t> for a </a:t>
            </a:r>
            <a:r>
              <a:rPr b="1" lang="en">
                <a:solidFill>
                  <a:schemeClr val="dk1"/>
                </a:solidFill>
              </a:rPr>
              <a:t>given word</a:t>
            </a:r>
            <a:endParaRPr b="1">
              <a:solidFill>
                <a:schemeClr val="dk1"/>
              </a:solidFill>
            </a:endParaRPr>
          </a:p>
          <a:p>
            <a:pPr indent="-298450" lvl="1" marL="914400" rtl="0" algn="l">
              <a:spcBef>
                <a:spcPts val="0"/>
              </a:spcBef>
              <a:spcAft>
                <a:spcPts val="0"/>
              </a:spcAft>
              <a:buSzPts val="1100"/>
              <a:buChar char="○"/>
            </a:pPr>
            <a:r>
              <a:rPr lang="en"/>
              <a:t>Input words: target (</a:t>
            </a:r>
            <a:r>
              <a:rPr b="1" lang="en">
                <a:solidFill>
                  <a:schemeClr val="dk1"/>
                </a:solidFill>
              </a:rPr>
              <a:t>given word, w</a:t>
            </a:r>
            <a:r>
              <a:rPr b="1" baseline="-25000" lang="en">
                <a:solidFill>
                  <a:schemeClr val="dk1"/>
                </a:solidFill>
              </a:rPr>
              <a:t>t</a:t>
            </a:r>
            <a:r>
              <a:rPr lang="en"/>
              <a:t>)</a:t>
            </a:r>
            <a:endParaRPr/>
          </a:p>
          <a:p>
            <a:pPr indent="-298450" lvl="1" marL="914400" rtl="0" algn="l">
              <a:spcBef>
                <a:spcPts val="0"/>
              </a:spcBef>
              <a:spcAft>
                <a:spcPts val="0"/>
              </a:spcAft>
              <a:buSzPts val="1100"/>
              <a:buChar char="○"/>
            </a:pPr>
            <a:r>
              <a:rPr lang="en"/>
              <a:t>Output words: context (</a:t>
            </a:r>
            <a:r>
              <a:rPr b="1" lang="en">
                <a:solidFill>
                  <a:schemeClr val="accent3"/>
                </a:solidFill>
              </a:rPr>
              <a:t>next word, w</a:t>
            </a:r>
            <a:r>
              <a:rPr b="1" baseline="-25000" lang="en">
                <a:solidFill>
                  <a:schemeClr val="accent3"/>
                </a:solidFill>
              </a:rPr>
              <a:t>c</a:t>
            </a:r>
            <a:r>
              <a:rPr lang="en"/>
              <a:t>)</a:t>
            </a:r>
            <a:endParaRPr/>
          </a:p>
          <a:p>
            <a:pPr indent="-311150" lvl="0" marL="457200" rtl="0" algn="l">
              <a:spcBef>
                <a:spcPts val="0"/>
              </a:spcBef>
              <a:spcAft>
                <a:spcPts val="0"/>
              </a:spcAft>
              <a:buSzPts val="1300"/>
              <a:buChar char="●"/>
            </a:pPr>
            <a:r>
              <a:rPr lang="en" sz="1600"/>
              <a:t>“I drove my </a:t>
            </a:r>
            <a:r>
              <a:rPr b="1" lang="en" sz="1600">
                <a:solidFill>
                  <a:schemeClr val="dk1"/>
                </a:solidFill>
              </a:rPr>
              <a:t>car </a:t>
            </a:r>
            <a:r>
              <a:rPr b="1" lang="en" sz="1600">
                <a:solidFill>
                  <a:schemeClr val="accent3"/>
                </a:solidFill>
              </a:rPr>
              <a:t>to </a:t>
            </a:r>
            <a:r>
              <a:rPr lang="en" sz="1600"/>
              <a:t>the supermarket.”</a:t>
            </a:r>
            <a:endParaRPr sz="16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pic>
        <p:nvPicPr>
          <p:cNvPr id="2390" name="Google Shape;2390;p102"/>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pic>
        <p:nvPicPr>
          <p:cNvPr id="2395" name="Google Shape;2395;p103"/>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pic>
        <p:nvPicPr>
          <p:cNvPr id="2400" name="Google Shape;2400;p104"/>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pic>
        <p:nvPicPr>
          <p:cNvPr id="2405" name="Google Shape;2405;p105"/>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pic>
        <p:nvPicPr>
          <p:cNvPr id="2410" name="Google Shape;2410;p106"/>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pic>
        <p:nvPicPr>
          <p:cNvPr id="2415" name="Google Shape;2415;p107"/>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pic>
        <p:nvPicPr>
          <p:cNvPr id="2420" name="Google Shape;2420;p108"/>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pic>
        <p:nvPicPr>
          <p:cNvPr id="2425" name="Google Shape;2425;p109"/>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pic>
        <p:nvPicPr>
          <p:cNvPr id="2430" name="Google Shape;2430;p110"/>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pic>
        <p:nvPicPr>
          <p:cNvPr id="2435" name="Google Shape;2435;p111"/>
          <p:cNvPicPr preferRelativeResize="0"/>
          <p:nvPr/>
        </p:nvPicPr>
        <p:blipFill>
          <a:blip r:embed="rId3">
            <a:alphaModFix/>
          </a:blip>
          <a:stretch>
            <a:fillRect/>
          </a:stretch>
        </p:blipFill>
        <p:spPr>
          <a:xfrm>
            <a:off x="1160407" y="0"/>
            <a:ext cx="682318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